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4"/>
    <p:sldMasterId id="2147483682" r:id="rId5"/>
    <p:sldMasterId id="2147483683" r:id="rId6"/>
    <p:sldMasterId id="2147483684" r:id="rId7"/>
    <p:sldMasterId id="214748368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020b74b8f_2_12:notes"/>
          <p:cNvSpPr txBox="1"/>
          <p:nvPr>
            <p:ph idx="1" type="body"/>
          </p:nvPr>
        </p:nvSpPr>
        <p:spPr>
          <a:xfrm>
            <a:off x="685583" y="4400101"/>
            <a:ext cx="5486833" cy="3600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33020b74b8f_2_12:notes"/>
          <p:cNvSpPr/>
          <p:nvPr>
            <p:ph idx="2" type="sldImg"/>
          </p:nvPr>
        </p:nvSpPr>
        <p:spPr>
          <a:xfrm>
            <a:off x="2270657" y="1143000"/>
            <a:ext cx="2316687" cy="30864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f842616fc_0_45:notes"/>
          <p:cNvSpPr txBox="1"/>
          <p:nvPr>
            <p:ph idx="1" type="body"/>
          </p:nvPr>
        </p:nvSpPr>
        <p:spPr>
          <a:xfrm>
            <a:off x="685583" y="4400101"/>
            <a:ext cx="54867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32f842616fc_0_45:notes"/>
          <p:cNvSpPr/>
          <p:nvPr>
            <p:ph idx="2" type="sldImg"/>
          </p:nvPr>
        </p:nvSpPr>
        <p:spPr>
          <a:xfrm>
            <a:off x="2270657" y="1143000"/>
            <a:ext cx="23166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fa43fecc6_1_9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4" name="Google Shape;334;g32fa43fecc6_1_9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5" name="Google Shape;335;g32fa43fecc6_1_9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2fa43fecc6_1_9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2fa43fecc6_1_9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8" name="Google Shape;338;g32fa43fecc6_1_9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fa43fecc6_1_18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0" name="Google Shape;360;g32fa43fecc6_1_18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1" name="Google Shape;361;g32fa43fecc6_1_18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2fa43fecc6_1_18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2fa43fecc6_1_18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4" name="Google Shape;364;g32fa43fecc6_1_18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fa43fecc6_1_28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6" name="Google Shape;386;g32fa43fecc6_1_28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7" name="Google Shape;387;g32fa43fecc6_1_28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2fa43fecc6_1_28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2fa43fecc6_1_28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0" name="Google Shape;390;g32fa43fecc6_1_28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2fa43fecc6_1_40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8" name="Google Shape;428;g32fa43fecc6_1_40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9" name="Google Shape;429;g32fa43fecc6_1_404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32fa43fecc6_1_40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2fa43fecc6_1_404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2" name="Google Shape;432;g32fa43fecc6_1_40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2fb05757b8_0_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9" name="Google Shape;459;g32fb05757b8_0_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0" name="Google Shape;460;g32fb05757b8_0_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2fb05757b8_0_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32fb05757b8_0_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3" name="Google Shape;463;g32fb05757b8_0_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3020b74b8f_2_34:notes"/>
          <p:cNvSpPr txBox="1"/>
          <p:nvPr>
            <p:ph idx="1" type="body"/>
          </p:nvPr>
        </p:nvSpPr>
        <p:spPr>
          <a:xfrm>
            <a:off x="685583" y="4400101"/>
            <a:ext cx="5486833" cy="3600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g33020b74b8f_2_34:notes"/>
          <p:cNvSpPr/>
          <p:nvPr>
            <p:ph idx="2" type="sldImg"/>
          </p:nvPr>
        </p:nvSpPr>
        <p:spPr>
          <a:xfrm>
            <a:off x="2270657" y="1143000"/>
            <a:ext cx="2316687" cy="30864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2d904d36bd_1_13:notes"/>
          <p:cNvSpPr txBox="1"/>
          <p:nvPr>
            <p:ph idx="1" type="body"/>
          </p:nvPr>
        </p:nvSpPr>
        <p:spPr>
          <a:xfrm>
            <a:off x="685583" y="4400101"/>
            <a:ext cx="54867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g32d904d36bd_1_13:notes"/>
          <p:cNvSpPr/>
          <p:nvPr>
            <p:ph idx="2" type="sldImg"/>
          </p:nvPr>
        </p:nvSpPr>
        <p:spPr>
          <a:xfrm>
            <a:off x="2270657" y="1143000"/>
            <a:ext cx="23166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055d0b542_1_24:notes"/>
          <p:cNvSpPr txBox="1"/>
          <p:nvPr>
            <p:ph idx="1" type="body"/>
          </p:nvPr>
        </p:nvSpPr>
        <p:spPr>
          <a:xfrm>
            <a:off x="685583" y="4400101"/>
            <a:ext cx="54867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33055d0b542_1_24:notes"/>
          <p:cNvSpPr/>
          <p:nvPr>
            <p:ph idx="2" type="sldImg"/>
          </p:nvPr>
        </p:nvSpPr>
        <p:spPr>
          <a:xfrm>
            <a:off x="2270657" y="1143000"/>
            <a:ext cx="23166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3020b74b8f_2_76:notes"/>
          <p:cNvSpPr txBox="1"/>
          <p:nvPr>
            <p:ph idx="1" type="body"/>
          </p:nvPr>
        </p:nvSpPr>
        <p:spPr>
          <a:xfrm>
            <a:off x="685583" y="4400101"/>
            <a:ext cx="5486833" cy="3600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g33020b74b8f_2_76:notes"/>
          <p:cNvSpPr/>
          <p:nvPr>
            <p:ph idx="2" type="sldImg"/>
          </p:nvPr>
        </p:nvSpPr>
        <p:spPr>
          <a:xfrm>
            <a:off x="2270657" y="1143000"/>
            <a:ext cx="2316687" cy="30864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055d0b54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055d0b54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3055d0b5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3055d0b5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3055d0b54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3055d0b54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055d0b54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3055d0b54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3055d0b542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3055d0b542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3055d0b542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3055d0b542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3055d0b54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3055d0b54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3055d0b542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3055d0b542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3055d0b542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3055d0b542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055d0b54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055d0b54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fa43fecc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fa43fecc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055d0b54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055d0b54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f84261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f84261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f842616fc_0_8:notes"/>
          <p:cNvSpPr txBox="1"/>
          <p:nvPr>
            <p:ph idx="1" type="body"/>
          </p:nvPr>
        </p:nvSpPr>
        <p:spPr>
          <a:xfrm>
            <a:off x="685583" y="4400101"/>
            <a:ext cx="54867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2f842616fc_0_8:notes"/>
          <p:cNvSpPr/>
          <p:nvPr>
            <p:ph idx="2" type="sldImg"/>
          </p:nvPr>
        </p:nvSpPr>
        <p:spPr>
          <a:xfrm>
            <a:off x="2270657" y="1143000"/>
            <a:ext cx="23166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f842616fc_0_20:notes"/>
          <p:cNvSpPr txBox="1"/>
          <p:nvPr>
            <p:ph idx="1" type="body"/>
          </p:nvPr>
        </p:nvSpPr>
        <p:spPr>
          <a:xfrm>
            <a:off x="685583" y="4400101"/>
            <a:ext cx="54867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32f842616fc_0_20:notes"/>
          <p:cNvSpPr/>
          <p:nvPr>
            <p:ph idx="2" type="sldImg"/>
          </p:nvPr>
        </p:nvSpPr>
        <p:spPr>
          <a:xfrm>
            <a:off x="2270657" y="1143000"/>
            <a:ext cx="23166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f842616fc_0_28:notes"/>
          <p:cNvSpPr txBox="1"/>
          <p:nvPr>
            <p:ph idx="1" type="body"/>
          </p:nvPr>
        </p:nvSpPr>
        <p:spPr>
          <a:xfrm>
            <a:off x="685583" y="4400101"/>
            <a:ext cx="54867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32f842616fc_0_28:notes"/>
          <p:cNvSpPr/>
          <p:nvPr>
            <p:ph idx="2" type="sldImg"/>
          </p:nvPr>
        </p:nvSpPr>
        <p:spPr>
          <a:xfrm>
            <a:off x="2270657" y="1143000"/>
            <a:ext cx="23166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277814" y="2226193"/>
            <a:ext cx="2650475" cy="689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294001" y="1276354"/>
            <a:ext cx="4042988" cy="381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16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281238" y="4364870"/>
            <a:ext cx="13316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8"/>
          <p:cNvSpPr/>
          <p:nvPr>
            <p:ph idx="3" type="pic"/>
          </p:nvPr>
        </p:nvSpPr>
        <p:spPr>
          <a:xfrm>
            <a:off x="4398264" y="1354933"/>
            <a:ext cx="4745736" cy="316309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192994" y="107917"/>
            <a:ext cx="7886195" cy="55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192992" y="851829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1" type="ftr"/>
          </p:nvPr>
        </p:nvSpPr>
        <p:spPr>
          <a:xfrm>
            <a:off x="4581524" y="4942596"/>
            <a:ext cx="1876425" cy="12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6400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4299348" y="4942596"/>
            <a:ext cx="300588" cy="12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192994" y="107917"/>
            <a:ext cx="7886195" cy="55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1" type="ftr"/>
          </p:nvPr>
        </p:nvSpPr>
        <p:spPr>
          <a:xfrm>
            <a:off x="4581524" y="4942596"/>
            <a:ext cx="1876425" cy="12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6400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4299348" y="4942596"/>
            <a:ext cx="300588" cy="12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4581524" y="4942596"/>
            <a:ext cx="1876425" cy="12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6400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4299348" y="4942596"/>
            <a:ext cx="300588" cy="12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192994" y="107917"/>
            <a:ext cx="7886195" cy="55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287191" y="2136845"/>
            <a:ext cx="4042988" cy="23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2" type="body"/>
          </p:nvPr>
        </p:nvSpPr>
        <p:spPr>
          <a:xfrm>
            <a:off x="281238" y="4364872"/>
            <a:ext cx="133161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None/>
              <a:defRPr sz="1000">
                <a:solidFill>
                  <a:srgbClr val="F4F3F9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−"/>
              <a:defRPr sz="1200">
                <a:solidFill>
                  <a:srgbClr val="3F3F3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192994" y="107917"/>
            <a:ext cx="7886195" cy="55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287191" y="2136844"/>
            <a:ext cx="4042988" cy="23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281238" y="4364871"/>
            <a:ext cx="133161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None/>
              <a:defRPr sz="1000">
                <a:solidFill>
                  <a:srgbClr val="F4F3F9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−"/>
              <a:defRPr sz="1200">
                <a:solidFill>
                  <a:srgbClr val="3F3F3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192994" y="107917"/>
            <a:ext cx="7886195" cy="55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287191" y="2136845"/>
            <a:ext cx="4042988" cy="238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2" type="body"/>
          </p:nvPr>
        </p:nvSpPr>
        <p:spPr>
          <a:xfrm>
            <a:off x="281238" y="4364871"/>
            <a:ext cx="133161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None/>
              <a:defRPr sz="1000">
                <a:solidFill>
                  <a:srgbClr val="F4F3F9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−"/>
              <a:defRPr sz="1200">
                <a:solidFill>
                  <a:srgbClr val="3F3F3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192994" y="107917"/>
            <a:ext cx="7886195" cy="55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287191" y="2136844"/>
            <a:ext cx="4042988" cy="263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281238" y="4364870"/>
            <a:ext cx="13316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Arial"/>
              <a:buNone/>
              <a:defRPr sz="1000">
                <a:solidFill>
                  <a:srgbClr val="F4F3F9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−"/>
              <a:defRPr sz="1200">
                <a:solidFill>
                  <a:srgbClr val="3F3F3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>
                <a:solidFill>
                  <a:srgbClr val="3F3F3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47" name="Google Shape;147;p32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48" name="Google Shape;148;p3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54" name="Google Shape;154;p33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55" name="Google Shape;155;p33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56" name="Google Shape;156;p33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57" name="Google Shape;157;p3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9" name="Google Shape;159;p3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2" name="Google Shape;162;p3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3" name="Google Shape;163;p3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68" name="Google Shape;168;p35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69" name="Google Shape;169;p3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4" name="Google Shape;174;p36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6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76" name="Google Shape;176;p3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1" name="Google Shape;181;p37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82" name="Google Shape;182;p3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3" name="Google Shape;183;p3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88" name="Google Shape;188;p3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89" name="Google Shape;189;p3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13"/>
          <p:cNvCxnSpPr/>
          <p:nvPr/>
        </p:nvCxnSpPr>
        <p:spPr>
          <a:xfrm>
            <a:off x="91079" y="273502"/>
            <a:ext cx="107556" cy="0"/>
          </a:xfrm>
          <a:prstGeom prst="straightConnector1">
            <a:avLst/>
          </a:prstGeom>
          <a:noFill/>
          <a:ln cap="flat" cmpd="sng" w="9525">
            <a:solidFill>
              <a:srgbClr val="E4116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" name="Google Shape;53;p13"/>
          <p:cNvSpPr txBox="1"/>
          <p:nvPr/>
        </p:nvSpPr>
        <p:spPr>
          <a:xfrm>
            <a:off x="70640" y="330802"/>
            <a:ext cx="148437" cy="14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1"/>
              <a:buFont typeface="Arial"/>
              <a:buNone/>
            </a:pPr>
            <a:r>
              <a:t/>
            </a:r>
            <a:endParaRPr b="0" i="0" sz="109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219079" y="113253"/>
            <a:ext cx="8647111" cy="504364"/>
            <a:chOff x="219077" y="100726"/>
            <a:chExt cx="8647111" cy="504364"/>
          </a:xfrm>
        </p:grpSpPr>
        <p:pic>
          <p:nvPicPr>
            <p:cNvPr id="56" name="Google Shape;56;p13"/>
            <p:cNvPicPr preferRelativeResize="0"/>
            <p:nvPr/>
          </p:nvPicPr>
          <p:blipFill rotWithShape="1">
            <a:blip r:embed="rId1">
              <a:alphaModFix/>
            </a:blip>
            <a:srcRect b="36532" l="0" r="0" t="36534"/>
            <a:stretch/>
          </p:blipFill>
          <p:spPr>
            <a:xfrm>
              <a:off x="219077" y="169836"/>
              <a:ext cx="1616067" cy="435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white logo on a black background&#10;&#10;Description automatically generated" id="57" name="Google Shape;57;p13"/>
            <p:cNvPicPr preferRelativeResize="0"/>
            <p:nvPr/>
          </p:nvPicPr>
          <p:blipFill rotWithShape="1">
            <a:blip r:embed="rId2">
              <a:alphaModFix/>
            </a:blip>
            <a:srcRect b="24815" l="22000" r="21395" t="24814"/>
            <a:stretch/>
          </p:blipFill>
          <p:spPr>
            <a:xfrm>
              <a:off x="8322775" y="100726"/>
              <a:ext cx="543413" cy="4835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64">
          <p15:clr>
            <a:srgbClr val="F26B43"/>
          </p15:clr>
        </p15:guide>
        <p15:guide id="4" orient="horz" pos="360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2916">
          <p15:clr>
            <a:srgbClr val="F26B43"/>
          </p15:clr>
        </p15:guide>
        <p15:guide id="7" pos="5585">
          <p15:clr>
            <a:srgbClr val="F26B43"/>
          </p15:clr>
        </p15:guide>
        <p15:guide id="8" pos="180">
          <p15:clr>
            <a:srgbClr val="F26B43"/>
          </p15:clr>
        </p15:guide>
        <p15:guide id="9" orient="horz" pos="31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294001" y="1276354"/>
            <a:ext cx="4042988" cy="381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294001" y="2136844"/>
            <a:ext cx="4042988" cy="263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4E84C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7"/>
          <p:cNvSpPr/>
          <p:nvPr/>
        </p:nvSpPr>
        <p:spPr>
          <a:xfrm>
            <a:off x="70640" y="100727"/>
            <a:ext cx="148437" cy="145788"/>
          </a:xfrm>
          <a:prstGeom prst="rect">
            <a:avLst/>
          </a:prstGeom>
          <a:solidFill>
            <a:srgbClr val="E4116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7"/>
          <p:cNvCxnSpPr/>
          <p:nvPr/>
        </p:nvCxnSpPr>
        <p:spPr>
          <a:xfrm>
            <a:off x="91079" y="273502"/>
            <a:ext cx="107556" cy="0"/>
          </a:xfrm>
          <a:prstGeom prst="straightConnector1">
            <a:avLst/>
          </a:prstGeom>
          <a:noFill/>
          <a:ln cap="flat" cmpd="sng" w="9525">
            <a:solidFill>
              <a:srgbClr val="E4116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7"/>
          <p:cNvSpPr txBox="1"/>
          <p:nvPr/>
        </p:nvSpPr>
        <p:spPr>
          <a:xfrm>
            <a:off x="70640" y="330802"/>
            <a:ext cx="148437" cy="14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37301" y="63763"/>
            <a:ext cx="215112" cy="395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1"/>
              <a:buFont typeface="Arial"/>
              <a:buNone/>
            </a:pPr>
            <a:r>
              <a:t/>
            </a:r>
            <a:endParaRPr b="0" i="0" sz="109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17"/>
          <p:cNvGrpSpPr/>
          <p:nvPr/>
        </p:nvGrpSpPr>
        <p:grpSpPr>
          <a:xfrm>
            <a:off x="219079" y="607113"/>
            <a:ext cx="8647111" cy="504364"/>
            <a:chOff x="219077" y="100726"/>
            <a:chExt cx="8647111" cy="504364"/>
          </a:xfrm>
        </p:grpSpPr>
        <p:pic>
          <p:nvPicPr>
            <p:cNvPr id="70" name="Google Shape;70;p17"/>
            <p:cNvPicPr preferRelativeResize="0"/>
            <p:nvPr/>
          </p:nvPicPr>
          <p:blipFill rotWithShape="1">
            <a:blip r:embed="rId1">
              <a:alphaModFix/>
            </a:blip>
            <a:srcRect b="36532" l="0" r="0" t="36534"/>
            <a:stretch/>
          </p:blipFill>
          <p:spPr>
            <a:xfrm>
              <a:off x="219077" y="169836"/>
              <a:ext cx="1616067" cy="435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white logo on a black background&#10;&#10;Description automatically generated" id="71" name="Google Shape;71;p17"/>
            <p:cNvPicPr preferRelativeResize="0"/>
            <p:nvPr/>
          </p:nvPicPr>
          <p:blipFill rotWithShape="1">
            <a:blip r:embed="rId2">
              <a:alphaModFix/>
            </a:blip>
            <a:srcRect b="24815" l="22000" r="21395" t="24814"/>
            <a:stretch/>
          </p:blipFill>
          <p:spPr>
            <a:xfrm>
              <a:off x="8322775" y="100726"/>
              <a:ext cx="543413" cy="4835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17"/>
          <p:cNvGrpSpPr/>
          <p:nvPr/>
        </p:nvGrpSpPr>
        <p:grpSpPr>
          <a:xfrm>
            <a:off x="219079" y="120396"/>
            <a:ext cx="8647111" cy="504364"/>
            <a:chOff x="219077" y="132041"/>
            <a:chExt cx="8647111" cy="504364"/>
          </a:xfrm>
        </p:grpSpPr>
        <p:pic>
          <p:nvPicPr>
            <p:cNvPr id="73" name="Google Shape;73;p17"/>
            <p:cNvPicPr preferRelativeResize="0"/>
            <p:nvPr/>
          </p:nvPicPr>
          <p:blipFill rotWithShape="1">
            <a:blip r:embed="rId3">
              <a:alphaModFix/>
            </a:blip>
            <a:srcRect b="36532" l="0" r="0" t="36534"/>
            <a:stretch/>
          </p:blipFill>
          <p:spPr>
            <a:xfrm>
              <a:off x="219077" y="201151"/>
              <a:ext cx="1616067" cy="435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white logo on a black background&#10;&#10;Description automatically generated" id="74" name="Google Shape;74;p17"/>
            <p:cNvPicPr preferRelativeResize="0"/>
            <p:nvPr/>
          </p:nvPicPr>
          <p:blipFill rotWithShape="1">
            <a:blip r:embed="rId4">
              <a:alphaModFix/>
            </a:blip>
            <a:srcRect b="24815" l="22000" r="21395" t="24814"/>
            <a:stretch/>
          </p:blipFill>
          <p:spPr>
            <a:xfrm>
              <a:off x="8322775" y="132041"/>
              <a:ext cx="543413" cy="4835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772">
          <p15:clr>
            <a:srgbClr val="F26B43"/>
          </p15:clr>
        </p15:guide>
        <p15:guide id="2" orient="horz" pos="2852">
          <p15:clr>
            <a:srgbClr val="F26B43"/>
          </p15:clr>
        </p15:guide>
        <p15:guide id="3" orient="horz" pos="360">
          <p15:clr>
            <a:srgbClr val="F26B43"/>
          </p15:clr>
        </p15:guide>
        <p15:guide id="4" orient="horz" pos="846">
          <p15:clr>
            <a:srgbClr val="F26B43"/>
          </p15:clr>
        </p15:guide>
        <p15:guide id="5" pos="180">
          <p15:clr>
            <a:srgbClr val="F26B43"/>
          </p15:clr>
        </p15:guide>
        <p15:guide id="6" pos="55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192994" y="107917"/>
            <a:ext cx="7886195" cy="55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4E84C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192992" y="851829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E84C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E84C4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E84C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E84C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E84C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1" type="ftr"/>
          </p:nvPr>
        </p:nvSpPr>
        <p:spPr>
          <a:xfrm>
            <a:off x="4581524" y="4942596"/>
            <a:ext cx="1876425" cy="12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640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4299348" y="4942596"/>
            <a:ext cx="300588" cy="127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1">
            <a:alphaModFix/>
          </a:blip>
          <a:srcRect b="0" l="727" r="727" t="0"/>
          <a:stretch/>
        </p:blipFill>
        <p:spPr>
          <a:xfrm>
            <a:off x="8428379" y="4647630"/>
            <a:ext cx="435969" cy="387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sign&#10;&#10;Description automatically generated" id="86" name="Google Shape;8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5750" y="4733063"/>
            <a:ext cx="1266904" cy="302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9"/>
          <p:cNvCxnSpPr/>
          <p:nvPr/>
        </p:nvCxnSpPr>
        <p:spPr>
          <a:xfrm>
            <a:off x="4565002" y="4942596"/>
            <a:ext cx="0" cy="127170"/>
          </a:xfrm>
          <a:prstGeom prst="straightConnector1">
            <a:avLst/>
          </a:prstGeom>
          <a:noFill/>
          <a:ln cap="flat" cmpd="sng" w="12700">
            <a:solidFill>
              <a:srgbClr val="80828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19">
          <p15:clr>
            <a:srgbClr val="F26B43"/>
          </p15:clr>
        </p15:guide>
        <p15:guide id="2" pos="172">
          <p15:clr>
            <a:srgbClr val="F26B43"/>
          </p15:clr>
        </p15:guide>
        <p15:guide id="3" pos="5573">
          <p15:clr>
            <a:srgbClr val="F26B43"/>
          </p15:clr>
        </p15:guide>
        <p15:guide id="4" orient="horz" pos="1720">
          <p15:clr>
            <a:srgbClr val="F26B43"/>
          </p15:clr>
        </p15:guide>
        <p15:guide id="5" orient="horz" pos="2916">
          <p15:clr>
            <a:srgbClr val="F26B43"/>
          </p15:clr>
        </p15:guide>
        <p15:guide id="6" orient="horz" pos="531">
          <p15:clr>
            <a:srgbClr val="F26B43"/>
          </p15:clr>
        </p15:guide>
        <p15:guide id="7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36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7.jpg"/><Relationship Id="rId6" Type="http://schemas.openxmlformats.org/officeDocument/2006/relationships/image" Target="../media/image34.jpg"/><Relationship Id="rId7" Type="http://schemas.openxmlformats.org/officeDocument/2006/relationships/image" Target="../media/image32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10" Type="http://schemas.openxmlformats.org/officeDocument/2006/relationships/image" Target="../media/image48.png"/><Relationship Id="rId9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27.png"/><Relationship Id="rId7" Type="http://schemas.openxmlformats.org/officeDocument/2006/relationships/image" Target="../media/image44.pn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4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/>
        </p:nvSpPr>
        <p:spPr>
          <a:xfrm>
            <a:off x="347575" y="1431150"/>
            <a:ext cx="4224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Body Language: Communication in the Virtual World</a:t>
            </a:r>
            <a:endParaRPr b="1" sz="3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739944"/>
            <a:ext cx="4458350" cy="16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192994" y="488917"/>
            <a:ext cx="7886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2100"/>
              <a:buFont typeface="Calibri"/>
              <a:buNone/>
            </a:pPr>
            <a:r>
              <a:rPr b="1" lang="en"/>
              <a:t>How can we maintain digital </a:t>
            </a:r>
            <a:r>
              <a:rPr b="1" lang="en"/>
              <a:t>body</a:t>
            </a:r>
            <a:r>
              <a:rPr b="1" lang="en"/>
              <a:t> </a:t>
            </a:r>
            <a:r>
              <a:rPr b="1" lang="en"/>
              <a:t>language</a:t>
            </a:r>
            <a:r>
              <a:rPr b="1" lang="en"/>
              <a:t> through email?</a:t>
            </a:r>
            <a:endParaRPr b="1"/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365800" y="2116888"/>
            <a:ext cx="2402700" cy="48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Use a clear subject line</a:t>
            </a:r>
            <a:endParaRPr/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3251900" y="2136688"/>
            <a:ext cx="2701200" cy="44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Start with a polite greeting</a:t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6702000" y="2136700"/>
            <a:ext cx="1782300" cy="44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Mind your tone</a:t>
            </a:r>
            <a:endParaRPr/>
          </a:p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3271675" y="3710088"/>
            <a:ext cx="2457600" cy="44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Use professional closings</a:t>
            </a:r>
            <a:endParaRPr/>
          </a:p>
        </p:txBody>
      </p:sp>
      <p:sp>
        <p:nvSpPr>
          <p:cNvPr id="317" name="Google Shape;317;p48"/>
          <p:cNvSpPr txBox="1"/>
          <p:nvPr>
            <p:ph idx="1" type="body"/>
          </p:nvPr>
        </p:nvSpPr>
        <p:spPr>
          <a:xfrm>
            <a:off x="6173575" y="3710100"/>
            <a:ext cx="2920800" cy="44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Proofread before hitting send</a:t>
            </a:r>
            <a:endParaRPr/>
          </a:p>
        </p:txBody>
      </p:sp>
      <p:sp>
        <p:nvSpPr>
          <p:cNvPr id="318" name="Google Shape;318;p48"/>
          <p:cNvSpPr txBox="1"/>
          <p:nvPr>
            <p:ph idx="1" type="body"/>
          </p:nvPr>
        </p:nvSpPr>
        <p:spPr>
          <a:xfrm>
            <a:off x="437300" y="3710100"/>
            <a:ext cx="2300700" cy="44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Be clear and concise</a:t>
            </a:r>
            <a:endParaRPr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354" y="2982550"/>
            <a:ext cx="647375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155" y="3003850"/>
            <a:ext cx="604800" cy="6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775" y="2982562"/>
            <a:ext cx="647375" cy="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9354" y="1469525"/>
            <a:ext cx="647375" cy="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5150" y="1385550"/>
            <a:ext cx="647375" cy="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7068" y="1385555"/>
            <a:ext cx="604800" cy="6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48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6" name="Google Shape;326;p48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327" name="Google Shape;327;p48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8" name="Google Shape;328;p48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329" name="Google Shape;329;p48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330" name="Google Shape;330;p48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1" name="Google Shape;331;p48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9</a:t>
              </a:r>
              <a:endParaRPr sz="7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/>
          <p:nvPr/>
        </p:nvSpPr>
        <p:spPr>
          <a:xfrm>
            <a:off x="70640" y="100727"/>
            <a:ext cx="148495" cy="145780"/>
          </a:xfrm>
          <a:custGeom>
            <a:rect b="b" l="l" r="r" t="t"/>
            <a:pathLst>
              <a:path extrusionOk="0" h="388747" w="395986">
                <a:moveTo>
                  <a:pt x="0" y="0"/>
                </a:moveTo>
                <a:lnTo>
                  <a:pt x="395986" y="0"/>
                </a:lnTo>
                <a:lnTo>
                  <a:pt x="395986" y="388747"/>
                </a:lnTo>
                <a:lnTo>
                  <a:pt x="0" y="388747"/>
                </a:lnTo>
                <a:close/>
              </a:path>
            </a:pathLst>
          </a:custGeom>
          <a:solidFill>
            <a:srgbClr val="E41165"/>
          </a:solidFill>
          <a:ln>
            <a:noFill/>
          </a:ln>
        </p:spPr>
      </p:sp>
      <p:cxnSp>
        <p:nvCxnSpPr>
          <p:cNvPr id="341" name="Google Shape;341;p49"/>
          <p:cNvCxnSpPr/>
          <p:nvPr/>
        </p:nvCxnSpPr>
        <p:spPr>
          <a:xfrm rot="280724">
            <a:off x="86121" y="273540"/>
            <a:ext cx="117692" cy="0"/>
          </a:xfrm>
          <a:prstGeom prst="straightConnector1">
            <a:avLst/>
          </a:prstGeom>
          <a:noFill/>
          <a:ln cap="rnd" cmpd="sng" w="9525">
            <a:solidFill>
              <a:srgbClr val="E411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49"/>
          <p:cNvSpPr/>
          <p:nvPr/>
        </p:nvSpPr>
        <p:spPr>
          <a:xfrm>
            <a:off x="37301" y="63763"/>
            <a:ext cx="215122" cy="395716"/>
          </a:xfrm>
          <a:custGeom>
            <a:rect b="b" l="l" r="r" t="t"/>
            <a:pathLst>
              <a:path extrusionOk="0" h="1055243" w="573659">
                <a:moveTo>
                  <a:pt x="0" y="0"/>
                </a:moveTo>
                <a:lnTo>
                  <a:pt x="573659" y="0"/>
                </a:lnTo>
                <a:lnTo>
                  <a:pt x="573659" y="1055243"/>
                </a:lnTo>
                <a:lnTo>
                  <a:pt x="0" y="1055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3" name="Google Shape;343;p49"/>
          <p:cNvSpPr/>
          <p:nvPr/>
        </p:nvSpPr>
        <p:spPr>
          <a:xfrm>
            <a:off x="219079" y="676223"/>
            <a:ext cx="1616069" cy="435256"/>
          </a:xfrm>
          <a:custGeom>
            <a:rect b="b" l="l" r="r" t="t"/>
            <a:pathLst>
              <a:path extrusionOk="0" h="870512" w="3232138">
                <a:moveTo>
                  <a:pt x="0" y="0"/>
                </a:moveTo>
                <a:lnTo>
                  <a:pt x="3232138" y="0"/>
                </a:lnTo>
                <a:lnTo>
                  <a:pt x="3232138" y="870512"/>
                </a:lnTo>
                <a:lnTo>
                  <a:pt x="0" y="87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5625" l="0" r="0" t="-135625"/>
            </a:stretch>
          </a:blipFill>
          <a:ln>
            <a:noFill/>
          </a:ln>
        </p:spPr>
      </p:sp>
      <p:sp>
        <p:nvSpPr>
          <p:cNvPr descr="A white logo on a black background  Description automatically generated" id="344" name="Google Shape;344;p49"/>
          <p:cNvSpPr/>
          <p:nvPr/>
        </p:nvSpPr>
        <p:spPr>
          <a:xfrm>
            <a:off x="8322777" y="607113"/>
            <a:ext cx="543411" cy="483572"/>
          </a:xfrm>
          <a:custGeom>
            <a:rect b="b" l="l" r="r" t="t"/>
            <a:pathLst>
              <a:path extrusionOk="0" h="967144" w="1086822">
                <a:moveTo>
                  <a:pt x="0" y="0"/>
                </a:moveTo>
                <a:lnTo>
                  <a:pt x="1086822" y="0"/>
                </a:lnTo>
                <a:lnTo>
                  <a:pt x="1086822" y="967144"/>
                </a:lnTo>
                <a:lnTo>
                  <a:pt x="0" y="967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267" l="-38867" r="-37788" t="-49247"/>
            </a:stretch>
          </a:blipFill>
          <a:ln>
            <a:noFill/>
          </a:ln>
        </p:spPr>
      </p:sp>
      <p:sp>
        <p:nvSpPr>
          <p:cNvPr id="345" name="Google Shape;345;p49"/>
          <p:cNvSpPr/>
          <p:nvPr/>
        </p:nvSpPr>
        <p:spPr>
          <a:xfrm>
            <a:off x="219079" y="189506"/>
            <a:ext cx="1616069" cy="435256"/>
          </a:xfrm>
          <a:custGeom>
            <a:rect b="b" l="l" r="r" t="t"/>
            <a:pathLst>
              <a:path extrusionOk="0" h="870512" w="3232138">
                <a:moveTo>
                  <a:pt x="0" y="0"/>
                </a:moveTo>
                <a:lnTo>
                  <a:pt x="3232138" y="0"/>
                </a:lnTo>
                <a:lnTo>
                  <a:pt x="3232138" y="870512"/>
                </a:lnTo>
                <a:lnTo>
                  <a:pt x="0" y="870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5625" l="0" r="0" t="-135625"/>
            </a:stretch>
          </a:blipFill>
          <a:ln>
            <a:noFill/>
          </a:ln>
        </p:spPr>
      </p:sp>
      <p:sp>
        <p:nvSpPr>
          <p:cNvPr descr="A white logo on a black background  Description automatically generated" id="346" name="Google Shape;346;p49"/>
          <p:cNvSpPr/>
          <p:nvPr/>
        </p:nvSpPr>
        <p:spPr>
          <a:xfrm>
            <a:off x="8322777" y="120396"/>
            <a:ext cx="543411" cy="483572"/>
          </a:xfrm>
          <a:custGeom>
            <a:rect b="b" l="l" r="r" t="t"/>
            <a:pathLst>
              <a:path extrusionOk="0" h="967144" w="1086822">
                <a:moveTo>
                  <a:pt x="0" y="0"/>
                </a:moveTo>
                <a:lnTo>
                  <a:pt x="1086822" y="0"/>
                </a:lnTo>
                <a:lnTo>
                  <a:pt x="1086822" y="967144"/>
                </a:lnTo>
                <a:lnTo>
                  <a:pt x="0" y="967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9267" l="-38867" r="-37788" t="-49247"/>
            </a:stretch>
          </a:blipFill>
          <a:ln>
            <a:noFill/>
          </a:ln>
        </p:spPr>
      </p:sp>
      <p:grpSp>
        <p:nvGrpSpPr>
          <p:cNvPr id="347" name="Google Shape;347;p49"/>
          <p:cNvGrpSpPr/>
          <p:nvPr/>
        </p:nvGrpSpPr>
        <p:grpSpPr>
          <a:xfrm>
            <a:off x="514350" y="1735312"/>
            <a:ext cx="3660975" cy="1669304"/>
            <a:chOff x="0" y="-9525"/>
            <a:chExt cx="9762600" cy="4451477"/>
          </a:xfrm>
        </p:grpSpPr>
        <p:sp>
          <p:nvSpPr>
            <p:cNvPr id="348" name="Google Shape;348;p49"/>
            <p:cNvSpPr/>
            <p:nvPr/>
          </p:nvSpPr>
          <p:spPr>
            <a:xfrm>
              <a:off x="0" y="0"/>
              <a:ext cx="9762548" cy="4441952"/>
            </a:xfrm>
            <a:custGeom>
              <a:rect b="b" l="l" r="r" t="t"/>
              <a:pathLst>
                <a:path extrusionOk="0" h="4441952" w="9762548">
                  <a:moveTo>
                    <a:pt x="0" y="0"/>
                  </a:moveTo>
                  <a:lnTo>
                    <a:pt x="9762548" y="0"/>
                  </a:lnTo>
                  <a:lnTo>
                    <a:pt x="9762548" y="4441952"/>
                  </a:lnTo>
                  <a:lnTo>
                    <a:pt x="0" y="44419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9" name="Google Shape;349;p49"/>
            <p:cNvSpPr txBox="1"/>
            <p:nvPr/>
          </p:nvSpPr>
          <p:spPr>
            <a:xfrm>
              <a:off x="0" y="-9525"/>
              <a:ext cx="9762600" cy="44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3300" u="none" cap="none" strike="noStrike">
                  <a:solidFill>
                    <a:srgbClr val="000000"/>
                  </a:solidFill>
                </a:rPr>
                <a:t>Digital Body Language in Video Meetings  </a:t>
              </a:r>
              <a:endParaRPr b="1" sz="700"/>
            </a:p>
          </p:txBody>
        </p:sp>
      </p:grpSp>
      <p:sp>
        <p:nvSpPr>
          <p:cNvPr id="350" name="Google Shape;350;p49"/>
          <p:cNvSpPr/>
          <p:nvPr/>
        </p:nvSpPr>
        <p:spPr>
          <a:xfrm>
            <a:off x="4629150" y="908925"/>
            <a:ext cx="4139325" cy="3804774"/>
          </a:xfrm>
          <a:custGeom>
            <a:rect b="b" l="l" r="r" t="t"/>
            <a:pathLst>
              <a:path extrusionOk="0" h="7609548" w="8278650">
                <a:moveTo>
                  <a:pt x="0" y="0"/>
                </a:moveTo>
                <a:lnTo>
                  <a:pt x="8278650" y="0"/>
                </a:lnTo>
                <a:lnTo>
                  <a:pt x="8278650" y="7609548"/>
                </a:lnTo>
                <a:lnTo>
                  <a:pt x="0" y="7609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1618" l="0" r="0" t="-31609"/>
            </a:stretch>
          </a:blipFill>
          <a:ln>
            <a:noFill/>
          </a:ln>
        </p:spPr>
      </p:sp>
      <p:cxnSp>
        <p:nvCxnSpPr>
          <p:cNvPr id="351" name="Google Shape;351;p49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2" name="Google Shape;352;p49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353" name="Google Shape;353;p49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4" name="Google Shape;354;p49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355" name="Google Shape;355;p49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356" name="Google Shape;356;p49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7" name="Google Shape;357;p49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10</a:t>
              </a:r>
              <a:endParaRPr sz="7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/>
          <p:nvPr/>
        </p:nvSpPr>
        <p:spPr>
          <a:xfrm>
            <a:off x="8428379" y="4647630"/>
            <a:ext cx="435969" cy="387958"/>
          </a:xfrm>
          <a:custGeom>
            <a:rect b="b" l="l" r="r" t="t"/>
            <a:pathLst>
              <a:path extrusionOk="0" h="775916" w="871938">
                <a:moveTo>
                  <a:pt x="0" y="0"/>
                </a:moveTo>
                <a:lnTo>
                  <a:pt x="871938" y="0"/>
                </a:lnTo>
                <a:lnTo>
                  <a:pt x="871938" y="775916"/>
                </a:lnTo>
                <a:lnTo>
                  <a:pt x="0" y="775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39" r="-739" t="0"/>
            </a:stretch>
          </a:blipFill>
          <a:ln>
            <a:noFill/>
          </a:ln>
        </p:spPr>
      </p:sp>
      <p:sp>
        <p:nvSpPr>
          <p:cNvPr descr="A close-up of a sign  Description automatically generated" id="367" name="Google Shape;367;p50"/>
          <p:cNvSpPr/>
          <p:nvPr/>
        </p:nvSpPr>
        <p:spPr>
          <a:xfrm>
            <a:off x="285750" y="4733063"/>
            <a:ext cx="1266903" cy="302523"/>
          </a:xfrm>
          <a:custGeom>
            <a:rect b="b" l="l" r="r" t="t"/>
            <a:pathLst>
              <a:path extrusionOk="0" h="605046" w="2533806">
                <a:moveTo>
                  <a:pt x="0" y="0"/>
                </a:moveTo>
                <a:lnTo>
                  <a:pt x="2533806" y="0"/>
                </a:lnTo>
                <a:lnTo>
                  <a:pt x="2533806" y="605046"/>
                </a:lnTo>
                <a:lnTo>
                  <a:pt x="0" y="605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8" name="Google Shape;368;p50"/>
          <p:cNvGrpSpPr/>
          <p:nvPr/>
        </p:nvGrpSpPr>
        <p:grpSpPr>
          <a:xfrm>
            <a:off x="192994" y="107917"/>
            <a:ext cx="7886138" cy="552938"/>
            <a:chOff x="0" y="0"/>
            <a:chExt cx="21029700" cy="1474500"/>
          </a:xfrm>
        </p:grpSpPr>
        <p:sp>
          <p:nvSpPr>
            <p:cNvPr id="369" name="Google Shape;369;p50"/>
            <p:cNvSpPr/>
            <p:nvPr/>
          </p:nvSpPr>
          <p:spPr>
            <a:xfrm>
              <a:off x="0" y="0"/>
              <a:ext cx="21029600" cy="1474400"/>
            </a:xfrm>
            <a:custGeom>
              <a:rect b="b" l="l" r="r" t="t"/>
              <a:pathLst>
                <a:path extrusionOk="0" h="1474400" w="21029600">
                  <a:moveTo>
                    <a:pt x="0" y="0"/>
                  </a:moveTo>
                  <a:lnTo>
                    <a:pt x="21029600" y="0"/>
                  </a:lnTo>
                  <a:lnTo>
                    <a:pt x="21029600" y="1474400"/>
                  </a:lnTo>
                  <a:lnTo>
                    <a:pt x="0" y="147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0" name="Google Shape;370;p50"/>
            <p:cNvSpPr txBox="1"/>
            <p:nvPr/>
          </p:nvSpPr>
          <p:spPr>
            <a:xfrm>
              <a:off x="0" y="38100"/>
              <a:ext cx="210297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2100" u="none" cap="none" strike="noStrike">
                  <a:solidFill>
                    <a:srgbClr val="4E84C4"/>
                  </a:solidFill>
                  <a:latin typeface="Arial"/>
                  <a:ea typeface="Arial"/>
                  <a:cs typeface="Arial"/>
                  <a:sym typeface="Arial"/>
                </a:rPr>
                <a:t>Are You Sending the Right Signals in Virtual Meetings?</a:t>
              </a:r>
              <a:endParaRPr sz="700"/>
            </a:p>
          </p:txBody>
        </p:sp>
      </p:grpSp>
      <p:sp>
        <p:nvSpPr>
          <p:cNvPr id="371" name="Google Shape;371;p50"/>
          <p:cNvSpPr/>
          <p:nvPr/>
        </p:nvSpPr>
        <p:spPr>
          <a:xfrm>
            <a:off x="5193506" y="1118017"/>
            <a:ext cx="2757620" cy="2757620"/>
          </a:xfrm>
          <a:custGeom>
            <a:rect b="b" l="l" r="r" t="t"/>
            <a:pathLst>
              <a:path extrusionOk="0" h="5515240" w="5515240">
                <a:moveTo>
                  <a:pt x="0" y="0"/>
                </a:moveTo>
                <a:lnTo>
                  <a:pt x="5515240" y="0"/>
                </a:lnTo>
                <a:lnTo>
                  <a:pt x="5515240" y="5515240"/>
                </a:lnTo>
                <a:lnTo>
                  <a:pt x="0" y="5515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50"/>
          <p:cNvSpPr/>
          <p:nvPr/>
        </p:nvSpPr>
        <p:spPr>
          <a:xfrm>
            <a:off x="582224" y="1118017"/>
            <a:ext cx="2757620" cy="2757620"/>
          </a:xfrm>
          <a:custGeom>
            <a:rect b="b" l="l" r="r" t="t"/>
            <a:pathLst>
              <a:path extrusionOk="0" h="5515240" w="5515240">
                <a:moveTo>
                  <a:pt x="0" y="0"/>
                </a:moveTo>
                <a:lnTo>
                  <a:pt x="5515239" y="0"/>
                </a:lnTo>
                <a:lnTo>
                  <a:pt x="5515239" y="5515240"/>
                </a:lnTo>
                <a:lnTo>
                  <a:pt x="0" y="5515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50"/>
          <p:cNvSpPr/>
          <p:nvPr/>
        </p:nvSpPr>
        <p:spPr>
          <a:xfrm>
            <a:off x="3615295" y="2349716"/>
            <a:ext cx="410002" cy="375711"/>
          </a:xfrm>
          <a:custGeom>
            <a:rect b="b" l="l" r="r" t="t"/>
            <a:pathLst>
              <a:path extrusionOk="0" h="751422" w="820004">
                <a:moveTo>
                  <a:pt x="0" y="0"/>
                </a:moveTo>
                <a:lnTo>
                  <a:pt x="820004" y="0"/>
                </a:lnTo>
                <a:lnTo>
                  <a:pt x="820004" y="751422"/>
                </a:lnTo>
                <a:lnTo>
                  <a:pt x="0" y="751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50"/>
          <p:cNvSpPr/>
          <p:nvPr/>
        </p:nvSpPr>
        <p:spPr>
          <a:xfrm>
            <a:off x="8230128" y="2273516"/>
            <a:ext cx="426851" cy="386816"/>
          </a:xfrm>
          <a:custGeom>
            <a:rect b="b" l="l" r="r" t="t"/>
            <a:pathLst>
              <a:path extrusionOk="0" h="773632" w="853703">
                <a:moveTo>
                  <a:pt x="0" y="0"/>
                </a:moveTo>
                <a:lnTo>
                  <a:pt x="853703" y="0"/>
                </a:lnTo>
                <a:lnTo>
                  <a:pt x="853703" y="773632"/>
                </a:lnTo>
                <a:lnTo>
                  <a:pt x="0" y="77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50"/>
          <p:cNvSpPr txBox="1"/>
          <p:nvPr/>
        </p:nvSpPr>
        <p:spPr>
          <a:xfrm>
            <a:off x="4569619" y="2326164"/>
            <a:ext cx="4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1250114" y="4149496"/>
            <a:ext cx="6464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you presenting yourself the right way? Let’s break it down.</a:t>
            </a:r>
            <a:endParaRPr sz="700"/>
          </a:p>
        </p:txBody>
      </p:sp>
      <p:cxnSp>
        <p:nvCxnSpPr>
          <p:cNvPr id="377" name="Google Shape;377;p50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8" name="Google Shape;378;p50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379" name="Google Shape;379;p50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0" name="Google Shape;380;p50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381" name="Google Shape;381;p50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382" name="Google Shape;382;p50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3" name="Google Shape;383;p50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11</a:t>
              </a:r>
              <a:endParaRPr sz="7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/>
          <p:nvPr/>
        </p:nvSpPr>
        <p:spPr>
          <a:xfrm>
            <a:off x="8428379" y="4647630"/>
            <a:ext cx="435969" cy="387958"/>
          </a:xfrm>
          <a:custGeom>
            <a:rect b="b" l="l" r="r" t="t"/>
            <a:pathLst>
              <a:path extrusionOk="0" h="775916" w="871938">
                <a:moveTo>
                  <a:pt x="0" y="0"/>
                </a:moveTo>
                <a:lnTo>
                  <a:pt x="871938" y="0"/>
                </a:lnTo>
                <a:lnTo>
                  <a:pt x="871938" y="775916"/>
                </a:lnTo>
                <a:lnTo>
                  <a:pt x="0" y="775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39" r="-739" t="0"/>
            </a:stretch>
          </a:blipFill>
          <a:ln>
            <a:noFill/>
          </a:ln>
        </p:spPr>
      </p:sp>
      <p:sp>
        <p:nvSpPr>
          <p:cNvPr descr="A close-up of a sign  Description automatically generated" id="393" name="Google Shape;393;p51"/>
          <p:cNvSpPr/>
          <p:nvPr/>
        </p:nvSpPr>
        <p:spPr>
          <a:xfrm>
            <a:off x="285750" y="4733063"/>
            <a:ext cx="1266903" cy="302523"/>
          </a:xfrm>
          <a:custGeom>
            <a:rect b="b" l="l" r="r" t="t"/>
            <a:pathLst>
              <a:path extrusionOk="0" h="605046" w="2533806">
                <a:moveTo>
                  <a:pt x="0" y="0"/>
                </a:moveTo>
                <a:lnTo>
                  <a:pt x="2533806" y="0"/>
                </a:lnTo>
                <a:lnTo>
                  <a:pt x="2533806" y="605046"/>
                </a:lnTo>
                <a:lnTo>
                  <a:pt x="0" y="605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51"/>
          <p:cNvSpPr txBox="1"/>
          <p:nvPr/>
        </p:nvSpPr>
        <p:spPr>
          <a:xfrm>
            <a:off x="192994" y="427005"/>
            <a:ext cx="788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4E84C4"/>
                </a:solidFill>
              </a:rPr>
              <a:t>Key aspects to keep in mind…</a:t>
            </a:r>
            <a:endParaRPr b="1" sz="700"/>
          </a:p>
        </p:txBody>
      </p:sp>
      <p:grpSp>
        <p:nvGrpSpPr>
          <p:cNvPr id="395" name="Google Shape;395;p51"/>
          <p:cNvGrpSpPr/>
          <p:nvPr/>
        </p:nvGrpSpPr>
        <p:grpSpPr>
          <a:xfrm>
            <a:off x="781034" y="2224863"/>
            <a:ext cx="1107457" cy="372938"/>
            <a:chOff x="0" y="0"/>
            <a:chExt cx="2953219" cy="994500"/>
          </a:xfrm>
        </p:grpSpPr>
        <p:sp>
          <p:nvSpPr>
            <p:cNvPr id="396" name="Google Shape;396;p51"/>
            <p:cNvSpPr/>
            <p:nvPr/>
          </p:nvSpPr>
          <p:spPr>
            <a:xfrm>
              <a:off x="0" y="0"/>
              <a:ext cx="2953219" cy="994400"/>
            </a:xfrm>
            <a:custGeom>
              <a:rect b="b" l="l" r="r" t="t"/>
              <a:pathLst>
                <a:path extrusionOk="0" h="994400" w="2953219">
                  <a:moveTo>
                    <a:pt x="0" y="0"/>
                  </a:moveTo>
                  <a:lnTo>
                    <a:pt x="2953219" y="0"/>
                  </a:lnTo>
                  <a:lnTo>
                    <a:pt x="2953219" y="994400"/>
                  </a:lnTo>
                  <a:lnTo>
                    <a:pt x="0" y="99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7" name="Google Shape;397;p51"/>
            <p:cNvSpPr txBox="1"/>
            <p:nvPr/>
          </p:nvSpPr>
          <p:spPr>
            <a:xfrm>
              <a:off x="0" y="0"/>
              <a:ext cx="2953200" cy="9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Eye Contact</a:t>
              </a:r>
              <a:endParaRPr sz="700"/>
            </a:p>
          </p:txBody>
        </p:sp>
      </p:grpSp>
      <p:grpSp>
        <p:nvGrpSpPr>
          <p:cNvPr id="398" name="Google Shape;398;p51"/>
          <p:cNvGrpSpPr/>
          <p:nvPr/>
        </p:nvGrpSpPr>
        <p:grpSpPr>
          <a:xfrm>
            <a:off x="3856604" y="2224863"/>
            <a:ext cx="794497" cy="372938"/>
            <a:chOff x="0" y="0"/>
            <a:chExt cx="2118658" cy="994500"/>
          </a:xfrm>
        </p:grpSpPr>
        <p:sp>
          <p:nvSpPr>
            <p:cNvPr id="399" name="Google Shape;399;p51"/>
            <p:cNvSpPr/>
            <p:nvPr/>
          </p:nvSpPr>
          <p:spPr>
            <a:xfrm>
              <a:off x="0" y="0"/>
              <a:ext cx="2118658" cy="994400"/>
            </a:xfrm>
            <a:custGeom>
              <a:rect b="b" l="l" r="r" t="t"/>
              <a:pathLst>
                <a:path extrusionOk="0" h="994400" w="2118658">
                  <a:moveTo>
                    <a:pt x="0" y="0"/>
                  </a:moveTo>
                  <a:lnTo>
                    <a:pt x="2118658" y="0"/>
                  </a:lnTo>
                  <a:lnTo>
                    <a:pt x="2118658" y="994400"/>
                  </a:lnTo>
                  <a:lnTo>
                    <a:pt x="0" y="99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0" name="Google Shape;400;p51"/>
            <p:cNvSpPr txBox="1"/>
            <p:nvPr/>
          </p:nvSpPr>
          <p:spPr>
            <a:xfrm>
              <a:off x="0" y="0"/>
              <a:ext cx="2118600" cy="9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Posture</a:t>
              </a:r>
              <a:endParaRPr sz="700"/>
            </a:p>
          </p:txBody>
        </p:sp>
      </p:grpSp>
      <p:grpSp>
        <p:nvGrpSpPr>
          <p:cNvPr id="401" name="Google Shape;401;p51"/>
          <p:cNvGrpSpPr/>
          <p:nvPr/>
        </p:nvGrpSpPr>
        <p:grpSpPr>
          <a:xfrm>
            <a:off x="6385649" y="2224863"/>
            <a:ext cx="1802250" cy="372949"/>
            <a:chOff x="0" y="0"/>
            <a:chExt cx="4806001" cy="994532"/>
          </a:xfrm>
        </p:grpSpPr>
        <p:sp>
          <p:nvSpPr>
            <p:cNvPr id="402" name="Google Shape;402;p51"/>
            <p:cNvSpPr/>
            <p:nvPr/>
          </p:nvSpPr>
          <p:spPr>
            <a:xfrm>
              <a:off x="0" y="0"/>
              <a:ext cx="4506825" cy="994400"/>
            </a:xfrm>
            <a:custGeom>
              <a:rect b="b" l="l" r="r" t="t"/>
              <a:pathLst>
                <a:path extrusionOk="0" h="994400" w="4506825">
                  <a:moveTo>
                    <a:pt x="0" y="0"/>
                  </a:moveTo>
                  <a:lnTo>
                    <a:pt x="4506825" y="0"/>
                  </a:lnTo>
                  <a:lnTo>
                    <a:pt x="4506825" y="994400"/>
                  </a:lnTo>
                  <a:lnTo>
                    <a:pt x="0" y="99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3" name="Google Shape;403;p51"/>
            <p:cNvSpPr txBox="1"/>
            <p:nvPr/>
          </p:nvSpPr>
          <p:spPr>
            <a:xfrm>
              <a:off x="1" y="32"/>
              <a:ext cx="4806000" cy="9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Facial Expressions</a:t>
              </a:r>
              <a:endParaRPr sz="700"/>
            </a:p>
          </p:txBody>
        </p:sp>
      </p:grpSp>
      <p:sp>
        <p:nvSpPr>
          <p:cNvPr id="404" name="Google Shape;404;p51"/>
          <p:cNvSpPr/>
          <p:nvPr/>
        </p:nvSpPr>
        <p:spPr>
          <a:xfrm>
            <a:off x="3662771" y="1193425"/>
            <a:ext cx="1083000" cy="1083000"/>
          </a:xfrm>
          <a:custGeom>
            <a:rect b="b" l="l" r="r" t="t"/>
            <a:pathLst>
              <a:path extrusionOk="0" h="2166000" w="2166000">
                <a:moveTo>
                  <a:pt x="0" y="0"/>
                </a:moveTo>
                <a:lnTo>
                  <a:pt x="2166000" y="0"/>
                </a:lnTo>
                <a:lnTo>
                  <a:pt x="2166000" y="2166000"/>
                </a:lnTo>
                <a:lnTo>
                  <a:pt x="0" y="216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51"/>
          <p:cNvSpPr/>
          <p:nvPr/>
        </p:nvSpPr>
        <p:spPr>
          <a:xfrm>
            <a:off x="844825" y="1193425"/>
            <a:ext cx="979875" cy="979875"/>
          </a:xfrm>
          <a:custGeom>
            <a:rect b="b" l="l" r="r" t="t"/>
            <a:pathLst>
              <a:path extrusionOk="0" h="1959750" w="1959750">
                <a:moveTo>
                  <a:pt x="0" y="0"/>
                </a:moveTo>
                <a:lnTo>
                  <a:pt x="1959750" y="0"/>
                </a:lnTo>
                <a:lnTo>
                  <a:pt x="1959750" y="1959750"/>
                </a:lnTo>
                <a:lnTo>
                  <a:pt x="0" y="195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51"/>
          <p:cNvSpPr/>
          <p:nvPr/>
        </p:nvSpPr>
        <p:spPr>
          <a:xfrm>
            <a:off x="6682127" y="1193425"/>
            <a:ext cx="979875" cy="979875"/>
          </a:xfrm>
          <a:custGeom>
            <a:rect b="b" l="l" r="r" t="t"/>
            <a:pathLst>
              <a:path extrusionOk="0" h="1959750" w="1959750">
                <a:moveTo>
                  <a:pt x="0" y="0"/>
                </a:moveTo>
                <a:lnTo>
                  <a:pt x="1959750" y="0"/>
                </a:lnTo>
                <a:lnTo>
                  <a:pt x="1959750" y="1959750"/>
                </a:lnTo>
                <a:lnTo>
                  <a:pt x="0" y="195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7" name="Google Shape;407;p51"/>
          <p:cNvGrpSpPr/>
          <p:nvPr/>
        </p:nvGrpSpPr>
        <p:grpSpPr>
          <a:xfrm>
            <a:off x="900122" y="4014223"/>
            <a:ext cx="869288" cy="372938"/>
            <a:chOff x="0" y="0"/>
            <a:chExt cx="2318100" cy="994500"/>
          </a:xfrm>
        </p:grpSpPr>
        <p:sp>
          <p:nvSpPr>
            <p:cNvPr id="408" name="Google Shape;408;p51"/>
            <p:cNvSpPr/>
            <p:nvPr/>
          </p:nvSpPr>
          <p:spPr>
            <a:xfrm>
              <a:off x="0" y="0"/>
              <a:ext cx="2318084" cy="994400"/>
            </a:xfrm>
            <a:custGeom>
              <a:rect b="b" l="l" r="r" t="t"/>
              <a:pathLst>
                <a:path extrusionOk="0" h="994400" w="2318084">
                  <a:moveTo>
                    <a:pt x="0" y="0"/>
                  </a:moveTo>
                  <a:lnTo>
                    <a:pt x="2318084" y="0"/>
                  </a:lnTo>
                  <a:lnTo>
                    <a:pt x="2318084" y="994400"/>
                  </a:lnTo>
                  <a:lnTo>
                    <a:pt x="0" y="99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9" name="Google Shape;409;p51"/>
            <p:cNvSpPr txBox="1"/>
            <p:nvPr/>
          </p:nvSpPr>
          <p:spPr>
            <a:xfrm>
              <a:off x="0" y="0"/>
              <a:ext cx="2318100" cy="9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Gestures</a:t>
              </a:r>
              <a:endParaRPr sz="700"/>
            </a:p>
          </p:txBody>
        </p:sp>
      </p:grpSp>
      <p:sp>
        <p:nvSpPr>
          <p:cNvPr id="410" name="Google Shape;410;p51"/>
          <p:cNvSpPr/>
          <p:nvPr/>
        </p:nvSpPr>
        <p:spPr>
          <a:xfrm>
            <a:off x="844825" y="2952750"/>
            <a:ext cx="979875" cy="979875"/>
          </a:xfrm>
          <a:custGeom>
            <a:rect b="b" l="l" r="r" t="t"/>
            <a:pathLst>
              <a:path extrusionOk="0" h="1959750" w="1959750">
                <a:moveTo>
                  <a:pt x="0" y="0"/>
                </a:moveTo>
                <a:lnTo>
                  <a:pt x="1959750" y="0"/>
                </a:lnTo>
                <a:lnTo>
                  <a:pt x="1959750" y="1959750"/>
                </a:lnTo>
                <a:lnTo>
                  <a:pt x="0" y="195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51"/>
          <p:cNvSpPr/>
          <p:nvPr/>
        </p:nvSpPr>
        <p:spPr>
          <a:xfrm>
            <a:off x="3763915" y="2952750"/>
            <a:ext cx="979875" cy="979875"/>
          </a:xfrm>
          <a:custGeom>
            <a:rect b="b" l="l" r="r" t="t"/>
            <a:pathLst>
              <a:path extrusionOk="0" h="1959750" w="1959750">
                <a:moveTo>
                  <a:pt x="0" y="0"/>
                </a:moveTo>
                <a:lnTo>
                  <a:pt x="1959750" y="0"/>
                </a:lnTo>
                <a:lnTo>
                  <a:pt x="1959750" y="1959750"/>
                </a:lnTo>
                <a:lnTo>
                  <a:pt x="0" y="195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2" name="Google Shape;412;p51"/>
          <p:cNvGrpSpPr/>
          <p:nvPr/>
        </p:nvGrpSpPr>
        <p:grpSpPr>
          <a:xfrm>
            <a:off x="3116521" y="4014223"/>
            <a:ext cx="2346867" cy="372939"/>
            <a:chOff x="0" y="0"/>
            <a:chExt cx="6258311" cy="994505"/>
          </a:xfrm>
        </p:grpSpPr>
        <p:sp>
          <p:nvSpPr>
            <p:cNvPr id="413" name="Google Shape;413;p51"/>
            <p:cNvSpPr/>
            <p:nvPr/>
          </p:nvSpPr>
          <p:spPr>
            <a:xfrm>
              <a:off x="0" y="0"/>
              <a:ext cx="5801331" cy="994400"/>
            </a:xfrm>
            <a:custGeom>
              <a:rect b="b" l="l" r="r" t="t"/>
              <a:pathLst>
                <a:path extrusionOk="0" h="994400" w="5801331">
                  <a:moveTo>
                    <a:pt x="0" y="0"/>
                  </a:moveTo>
                  <a:lnTo>
                    <a:pt x="5801331" y="0"/>
                  </a:lnTo>
                  <a:lnTo>
                    <a:pt x="5801331" y="994400"/>
                  </a:lnTo>
                  <a:lnTo>
                    <a:pt x="0" y="99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4" name="Google Shape;414;p51"/>
            <p:cNvSpPr txBox="1"/>
            <p:nvPr/>
          </p:nvSpPr>
          <p:spPr>
            <a:xfrm>
              <a:off x="11" y="5"/>
              <a:ext cx="6258300" cy="9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Voice clarity and tonality</a:t>
              </a:r>
              <a:endParaRPr sz="700"/>
            </a:p>
          </p:txBody>
        </p:sp>
      </p:grpSp>
      <p:sp>
        <p:nvSpPr>
          <p:cNvPr id="415" name="Google Shape;415;p51"/>
          <p:cNvSpPr/>
          <p:nvPr/>
        </p:nvSpPr>
        <p:spPr>
          <a:xfrm>
            <a:off x="6682127" y="3034348"/>
            <a:ext cx="979875" cy="979875"/>
          </a:xfrm>
          <a:custGeom>
            <a:rect b="b" l="l" r="r" t="t"/>
            <a:pathLst>
              <a:path extrusionOk="0" h="1959750" w="1959750">
                <a:moveTo>
                  <a:pt x="0" y="0"/>
                </a:moveTo>
                <a:lnTo>
                  <a:pt x="1959750" y="0"/>
                </a:lnTo>
                <a:lnTo>
                  <a:pt x="1959750" y="1959750"/>
                </a:lnTo>
                <a:lnTo>
                  <a:pt x="0" y="1959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6" name="Google Shape;416;p51"/>
          <p:cNvGrpSpPr/>
          <p:nvPr/>
        </p:nvGrpSpPr>
        <p:grpSpPr>
          <a:xfrm>
            <a:off x="6136500" y="4014223"/>
            <a:ext cx="2346863" cy="372939"/>
            <a:chOff x="-23" y="0"/>
            <a:chExt cx="6258300" cy="994505"/>
          </a:xfrm>
        </p:grpSpPr>
        <p:sp>
          <p:nvSpPr>
            <p:cNvPr id="417" name="Google Shape;417;p51"/>
            <p:cNvSpPr/>
            <p:nvPr/>
          </p:nvSpPr>
          <p:spPr>
            <a:xfrm>
              <a:off x="0" y="0"/>
              <a:ext cx="5835578" cy="994400"/>
            </a:xfrm>
            <a:custGeom>
              <a:rect b="b" l="l" r="r" t="t"/>
              <a:pathLst>
                <a:path extrusionOk="0" h="994400" w="5835578">
                  <a:moveTo>
                    <a:pt x="0" y="0"/>
                  </a:moveTo>
                  <a:lnTo>
                    <a:pt x="5835578" y="0"/>
                  </a:lnTo>
                  <a:lnTo>
                    <a:pt x="5835578" y="994400"/>
                  </a:lnTo>
                  <a:lnTo>
                    <a:pt x="0" y="99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8" name="Google Shape;418;p51"/>
            <p:cNvSpPr txBox="1"/>
            <p:nvPr/>
          </p:nvSpPr>
          <p:spPr>
            <a:xfrm>
              <a:off x="-23" y="5"/>
              <a:ext cx="6258300" cy="9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Lighting and background</a:t>
              </a:r>
              <a:endParaRPr sz="700"/>
            </a:p>
          </p:txBody>
        </p:sp>
      </p:grpSp>
      <p:cxnSp>
        <p:nvCxnSpPr>
          <p:cNvPr id="419" name="Google Shape;419;p51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0" name="Google Shape;420;p51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421" name="Google Shape;421;p51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2" name="Google Shape;422;p51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423" name="Google Shape;423;p51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424" name="Google Shape;424;p51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5" name="Google Shape;425;p51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12</a:t>
              </a:r>
              <a:endParaRPr sz="70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/>
          <p:nvPr/>
        </p:nvSpPr>
        <p:spPr>
          <a:xfrm>
            <a:off x="8428379" y="4647630"/>
            <a:ext cx="435969" cy="387958"/>
          </a:xfrm>
          <a:custGeom>
            <a:rect b="b" l="l" r="r" t="t"/>
            <a:pathLst>
              <a:path extrusionOk="0" h="775916" w="871938">
                <a:moveTo>
                  <a:pt x="0" y="0"/>
                </a:moveTo>
                <a:lnTo>
                  <a:pt x="871938" y="0"/>
                </a:lnTo>
                <a:lnTo>
                  <a:pt x="871938" y="775916"/>
                </a:lnTo>
                <a:lnTo>
                  <a:pt x="0" y="775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39" r="-739" t="0"/>
            </a:stretch>
          </a:blipFill>
          <a:ln>
            <a:noFill/>
          </a:ln>
        </p:spPr>
      </p:sp>
      <p:sp>
        <p:nvSpPr>
          <p:cNvPr descr="A close-up of a sign  Description automatically generated" id="435" name="Google Shape;435;p52"/>
          <p:cNvSpPr/>
          <p:nvPr/>
        </p:nvSpPr>
        <p:spPr>
          <a:xfrm>
            <a:off x="285750" y="4733063"/>
            <a:ext cx="1266903" cy="302523"/>
          </a:xfrm>
          <a:custGeom>
            <a:rect b="b" l="l" r="r" t="t"/>
            <a:pathLst>
              <a:path extrusionOk="0" h="605046" w="2533806">
                <a:moveTo>
                  <a:pt x="0" y="0"/>
                </a:moveTo>
                <a:lnTo>
                  <a:pt x="2533806" y="0"/>
                </a:lnTo>
                <a:lnTo>
                  <a:pt x="2533806" y="605046"/>
                </a:lnTo>
                <a:lnTo>
                  <a:pt x="0" y="605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52"/>
          <p:cNvSpPr txBox="1"/>
          <p:nvPr/>
        </p:nvSpPr>
        <p:spPr>
          <a:xfrm>
            <a:off x="345394" y="655605"/>
            <a:ext cx="788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4E84C4"/>
                </a:solidFill>
              </a:rPr>
              <a:t>Do’s and Don’ts for Virtual Meetings</a:t>
            </a:r>
            <a:endParaRPr b="1" sz="700"/>
          </a:p>
        </p:txBody>
      </p:sp>
      <p:sp>
        <p:nvSpPr>
          <p:cNvPr id="437" name="Google Shape;437;p52"/>
          <p:cNvSpPr/>
          <p:nvPr/>
        </p:nvSpPr>
        <p:spPr>
          <a:xfrm>
            <a:off x="994619" y="1647299"/>
            <a:ext cx="410002" cy="375711"/>
          </a:xfrm>
          <a:custGeom>
            <a:rect b="b" l="l" r="r" t="t"/>
            <a:pathLst>
              <a:path extrusionOk="0" h="751422" w="820004">
                <a:moveTo>
                  <a:pt x="0" y="0"/>
                </a:moveTo>
                <a:lnTo>
                  <a:pt x="820004" y="0"/>
                </a:lnTo>
                <a:lnTo>
                  <a:pt x="820004" y="751421"/>
                </a:lnTo>
                <a:lnTo>
                  <a:pt x="0" y="751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52"/>
          <p:cNvSpPr/>
          <p:nvPr/>
        </p:nvSpPr>
        <p:spPr>
          <a:xfrm>
            <a:off x="994619" y="2488143"/>
            <a:ext cx="410002" cy="375711"/>
          </a:xfrm>
          <a:custGeom>
            <a:rect b="b" l="l" r="r" t="t"/>
            <a:pathLst>
              <a:path extrusionOk="0" h="751422" w="820004">
                <a:moveTo>
                  <a:pt x="0" y="0"/>
                </a:moveTo>
                <a:lnTo>
                  <a:pt x="820004" y="0"/>
                </a:lnTo>
                <a:lnTo>
                  <a:pt x="820004" y="751421"/>
                </a:lnTo>
                <a:lnTo>
                  <a:pt x="0" y="751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52"/>
          <p:cNvSpPr/>
          <p:nvPr/>
        </p:nvSpPr>
        <p:spPr>
          <a:xfrm>
            <a:off x="994619" y="3330579"/>
            <a:ext cx="410002" cy="375711"/>
          </a:xfrm>
          <a:custGeom>
            <a:rect b="b" l="l" r="r" t="t"/>
            <a:pathLst>
              <a:path extrusionOk="0" h="751422" w="820004">
                <a:moveTo>
                  <a:pt x="0" y="0"/>
                </a:moveTo>
                <a:lnTo>
                  <a:pt x="820004" y="0"/>
                </a:lnTo>
                <a:lnTo>
                  <a:pt x="820004" y="751422"/>
                </a:lnTo>
                <a:lnTo>
                  <a:pt x="0" y="751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0" name="Google Shape;440;p52"/>
          <p:cNvGrpSpPr/>
          <p:nvPr/>
        </p:nvGrpSpPr>
        <p:grpSpPr>
          <a:xfrm>
            <a:off x="5165258" y="1647299"/>
            <a:ext cx="426852" cy="2093898"/>
            <a:chOff x="0" y="0"/>
            <a:chExt cx="1138271" cy="5583727"/>
          </a:xfrm>
        </p:grpSpPr>
        <p:sp>
          <p:nvSpPr>
            <p:cNvPr id="441" name="Google Shape;441;p52"/>
            <p:cNvSpPr/>
            <p:nvPr/>
          </p:nvSpPr>
          <p:spPr>
            <a:xfrm>
              <a:off x="0" y="0"/>
              <a:ext cx="1138271" cy="1031509"/>
            </a:xfrm>
            <a:custGeom>
              <a:rect b="b" l="l" r="r" t="t"/>
              <a:pathLst>
                <a:path extrusionOk="0" h="1031509" w="1138271">
                  <a:moveTo>
                    <a:pt x="0" y="0"/>
                  </a:moveTo>
                  <a:lnTo>
                    <a:pt x="1138271" y="0"/>
                  </a:lnTo>
                  <a:lnTo>
                    <a:pt x="1138271" y="1031509"/>
                  </a:lnTo>
                  <a:lnTo>
                    <a:pt x="0" y="10315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2" name="Google Shape;442;p52"/>
            <p:cNvSpPr/>
            <p:nvPr/>
          </p:nvSpPr>
          <p:spPr>
            <a:xfrm>
              <a:off x="0" y="2276109"/>
              <a:ext cx="1138271" cy="1031509"/>
            </a:xfrm>
            <a:custGeom>
              <a:rect b="b" l="l" r="r" t="t"/>
              <a:pathLst>
                <a:path extrusionOk="0" h="1031509" w="1138271">
                  <a:moveTo>
                    <a:pt x="0" y="0"/>
                  </a:moveTo>
                  <a:lnTo>
                    <a:pt x="1138271" y="0"/>
                  </a:lnTo>
                  <a:lnTo>
                    <a:pt x="1138271" y="1031509"/>
                  </a:lnTo>
                  <a:lnTo>
                    <a:pt x="0" y="10315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52"/>
            <p:cNvSpPr/>
            <p:nvPr/>
          </p:nvSpPr>
          <p:spPr>
            <a:xfrm>
              <a:off x="0" y="4552218"/>
              <a:ext cx="1138271" cy="1031509"/>
            </a:xfrm>
            <a:custGeom>
              <a:rect b="b" l="l" r="r" t="t"/>
              <a:pathLst>
                <a:path extrusionOk="0" h="1031509" w="1138271">
                  <a:moveTo>
                    <a:pt x="0" y="0"/>
                  </a:moveTo>
                  <a:lnTo>
                    <a:pt x="1138271" y="0"/>
                  </a:lnTo>
                  <a:lnTo>
                    <a:pt x="1138271" y="1031509"/>
                  </a:lnTo>
                  <a:lnTo>
                    <a:pt x="0" y="10315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44" name="Google Shape;444;p52"/>
          <p:cNvSpPr txBox="1"/>
          <p:nvPr/>
        </p:nvSpPr>
        <p:spPr>
          <a:xfrm>
            <a:off x="1803610" y="1673388"/>
            <a:ext cx="2640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camera at eye level.</a:t>
            </a:r>
            <a:endParaRPr sz="700"/>
          </a:p>
        </p:txBody>
      </p:sp>
      <p:sp>
        <p:nvSpPr>
          <p:cNvPr id="445" name="Google Shape;445;p52"/>
          <p:cNvSpPr txBox="1"/>
          <p:nvPr/>
        </p:nvSpPr>
        <p:spPr>
          <a:xfrm>
            <a:off x="1803610" y="2514232"/>
            <a:ext cx="2581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Mute when not speaking.</a:t>
            </a:r>
            <a:endParaRPr sz="700"/>
          </a:p>
        </p:txBody>
      </p:sp>
      <p:sp>
        <p:nvSpPr>
          <p:cNvPr id="446" name="Google Shape;446;p52"/>
          <p:cNvSpPr txBox="1"/>
          <p:nvPr/>
        </p:nvSpPr>
        <p:spPr>
          <a:xfrm>
            <a:off x="1803610" y="3356668"/>
            <a:ext cx="218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Dress professionally.</a:t>
            </a:r>
            <a:endParaRPr sz="700"/>
          </a:p>
        </p:txBody>
      </p:sp>
      <p:sp>
        <p:nvSpPr>
          <p:cNvPr id="447" name="Google Shape;447;p52"/>
          <p:cNvSpPr txBox="1"/>
          <p:nvPr/>
        </p:nvSpPr>
        <p:spPr>
          <a:xfrm>
            <a:off x="6095945" y="1708886"/>
            <a:ext cx="258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Avoid Multitasking.</a:t>
            </a:r>
            <a:endParaRPr sz="700"/>
          </a:p>
        </p:txBody>
      </p:sp>
      <p:sp>
        <p:nvSpPr>
          <p:cNvPr id="448" name="Google Shape;448;p52"/>
          <p:cNvSpPr txBox="1"/>
          <p:nvPr/>
        </p:nvSpPr>
        <p:spPr>
          <a:xfrm>
            <a:off x="6095945" y="2382758"/>
            <a:ext cx="2586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distractions in the background.</a:t>
            </a:r>
            <a:endParaRPr sz="700"/>
          </a:p>
        </p:txBody>
      </p:sp>
      <p:sp>
        <p:nvSpPr>
          <p:cNvPr id="449" name="Google Shape;449;p52"/>
          <p:cNvSpPr txBox="1"/>
          <p:nvPr/>
        </p:nvSpPr>
        <p:spPr>
          <a:xfrm>
            <a:off x="6095945" y="3206649"/>
            <a:ext cx="2586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excessive hand movements.</a:t>
            </a:r>
            <a:endParaRPr sz="700"/>
          </a:p>
        </p:txBody>
      </p:sp>
      <p:cxnSp>
        <p:nvCxnSpPr>
          <p:cNvPr id="450" name="Google Shape;450;p52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1" name="Google Shape;451;p52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452" name="Google Shape;452;p52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3" name="Google Shape;453;p52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454" name="Google Shape;454;p52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455" name="Google Shape;455;p52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6" name="Google Shape;456;p52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13</a:t>
              </a:r>
              <a:endParaRPr sz="7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/>
          <p:nvPr/>
        </p:nvSpPr>
        <p:spPr>
          <a:xfrm>
            <a:off x="8428379" y="4647630"/>
            <a:ext cx="435969" cy="387958"/>
          </a:xfrm>
          <a:custGeom>
            <a:rect b="b" l="l" r="r" t="t"/>
            <a:pathLst>
              <a:path extrusionOk="0" h="775916" w="871938">
                <a:moveTo>
                  <a:pt x="0" y="0"/>
                </a:moveTo>
                <a:lnTo>
                  <a:pt x="871938" y="0"/>
                </a:lnTo>
                <a:lnTo>
                  <a:pt x="871938" y="775916"/>
                </a:lnTo>
                <a:lnTo>
                  <a:pt x="0" y="775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39" r="-739" t="0"/>
            </a:stretch>
          </a:blipFill>
          <a:ln>
            <a:noFill/>
          </a:ln>
        </p:spPr>
      </p:sp>
      <p:sp>
        <p:nvSpPr>
          <p:cNvPr descr="A close-up of a sign  Description automatically generated" id="466" name="Google Shape;466;p53"/>
          <p:cNvSpPr/>
          <p:nvPr/>
        </p:nvSpPr>
        <p:spPr>
          <a:xfrm>
            <a:off x="285750" y="4733063"/>
            <a:ext cx="1266903" cy="302523"/>
          </a:xfrm>
          <a:custGeom>
            <a:rect b="b" l="l" r="r" t="t"/>
            <a:pathLst>
              <a:path extrusionOk="0" h="605046" w="2533806">
                <a:moveTo>
                  <a:pt x="0" y="0"/>
                </a:moveTo>
                <a:lnTo>
                  <a:pt x="2533806" y="0"/>
                </a:lnTo>
                <a:lnTo>
                  <a:pt x="2533806" y="605046"/>
                </a:lnTo>
                <a:lnTo>
                  <a:pt x="0" y="605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53"/>
          <p:cNvSpPr/>
          <p:nvPr/>
        </p:nvSpPr>
        <p:spPr>
          <a:xfrm>
            <a:off x="4581524" y="4942596"/>
            <a:ext cx="1876500" cy="127200"/>
          </a:xfrm>
          <a:custGeom>
            <a:rect b="b" l="l" r="r" t="t"/>
            <a:pathLst>
              <a:path extrusionOk="0" h="339200" w="5004000">
                <a:moveTo>
                  <a:pt x="0" y="0"/>
                </a:moveTo>
                <a:lnTo>
                  <a:pt x="5004000" y="0"/>
                </a:lnTo>
                <a:lnTo>
                  <a:pt x="5004000" y="339200"/>
                </a:lnTo>
                <a:lnTo>
                  <a:pt x="0" y="3392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cxnSp>
        <p:nvCxnSpPr>
          <p:cNvPr id="468" name="Google Shape;468;p53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9" name="Google Shape;469;p53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470" name="Google Shape;470;p53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1" name="Google Shape;471;p53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472" name="Google Shape;472;p53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473" name="Google Shape;473;p53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4" name="Google Shape;474;p53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14</a:t>
              </a:r>
              <a:endParaRPr sz="700"/>
            </a:p>
          </p:txBody>
        </p:sp>
      </p:grpSp>
      <p:pic>
        <p:nvPicPr>
          <p:cNvPr id="475" name="Google Shape;47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750" y="566975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3"/>
          <p:cNvSpPr txBox="1"/>
          <p:nvPr>
            <p:ph idx="4294967295" type="title"/>
          </p:nvPr>
        </p:nvSpPr>
        <p:spPr>
          <a:xfrm>
            <a:off x="399951" y="588279"/>
            <a:ext cx="4043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"/>
              <a:t>Social Media Professionalism</a:t>
            </a:r>
            <a:endParaRPr b="1"/>
          </a:p>
        </p:txBody>
      </p:sp>
      <p:sp>
        <p:nvSpPr>
          <p:cNvPr id="477" name="Google Shape;477;p53"/>
          <p:cNvSpPr txBox="1"/>
          <p:nvPr/>
        </p:nvSpPr>
        <p:spPr>
          <a:xfrm>
            <a:off x="547925" y="1491325"/>
            <a:ext cx="3385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personal and professional accounts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 a professional tone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Pause before posting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hashtags and tags strategically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>
            <p:ph type="title"/>
          </p:nvPr>
        </p:nvSpPr>
        <p:spPr>
          <a:xfrm>
            <a:off x="247551" y="740679"/>
            <a:ext cx="4043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"/>
              <a:t>Instant Messaging And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"/>
              <a:t>Chat Etiquettes-</a:t>
            </a:r>
            <a:endParaRPr b="1"/>
          </a:p>
        </p:txBody>
      </p:sp>
      <p:sp>
        <p:nvSpPr>
          <p:cNvPr id="483" name="Google Shape;483;p54"/>
          <p:cNvSpPr txBox="1"/>
          <p:nvPr>
            <p:ph idx="2" type="body"/>
          </p:nvPr>
        </p:nvSpPr>
        <p:spPr>
          <a:xfrm>
            <a:off x="68988" y="4920295"/>
            <a:ext cx="1331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January 10, 2025</a:t>
            </a:r>
            <a:endParaRPr/>
          </a:p>
        </p:txBody>
      </p:sp>
      <p:pic>
        <p:nvPicPr>
          <p:cNvPr id="484" name="Google Shape;4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850" y="0"/>
            <a:ext cx="4222349" cy="51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4"/>
          <p:cNvSpPr txBox="1"/>
          <p:nvPr/>
        </p:nvSpPr>
        <p:spPr>
          <a:xfrm>
            <a:off x="171350" y="1653225"/>
            <a:ext cx="4043100" cy="30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 is the new face-to-face communication in digital workplaces.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words represent you.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Poor chat etiquette can lead to misinterpretation, delays, and workplace conflicts.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explore how to keep our digital conversations professional and effective!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54"/>
          <p:cNvCxnSpPr/>
          <p:nvPr/>
        </p:nvCxnSpPr>
        <p:spPr>
          <a:xfrm>
            <a:off x="3995825" y="4926738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7" name="Google Shape;487;p54"/>
          <p:cNvGrpSpPr/>
          <p:nvPr/>
        </p:nvGrpSpPr>
        <p:grpSpPr>
          <a:xfrm>
            <a:off x="3993999" y="4933634"/>
            <a:ext cx="1960225" cy="127238"/>
            <a:chOff x="0" y="0"/>
            <a:chExt cx="5227267" cy="339300"/>
          </a:xfrm>
        </p:grpSpPr>
        <p:sp>
          <p:nvSpPr>
            <p:cNvPr id="488" name="Google Shape;488;p54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9" name="Google Shape;489;p54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490" name="Google Shape;490;p54"/>
          <p:cNvGrpSpPr/>
          <p:nvPr/>
        </p:nvGrpSpPr>
        <p:grpSpPr>
          <a:xfrm>
            <a:off x="3819524" y="4942600"/>
            <a:ext cx="150190" cy="127238"/>
            <a:chOff x="-1700893" y="0"/>
            <a:chExt cx="6704893" cy="339300"/>
          </a:xfrm>
        </p:grpSpPr>
        <p:sp>
          <p:nvSpPr>
            <p:cNvPr id="491" name="Google Shape;491;p54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2" name="Google Shape;492;p54"/>
            <p:cNvSpPr txBox="1"/>
            <p:nvPr/>
          </p:nvSpPr>
          <p:spPr>
            <a:xfrm>
              <a:off x="-1700893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15</a:t>
              </a:r>
              <a:endParaRPr sz="7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type="title"/>
          </p:nvPr>
        </p:nvSpPr>
        <p:spPr>
          <a:xfrm>
            <a:off x="269194" y="336517"/>
            <a:ext cx="7886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2100"/>
              <a:buFont typeface="Calibri"/>
              <a:buNone/>
            </a:pPr>
            <a:r>
              <a:rPr b="1" lang="en"/>
              <a:t>Instant Chats And Meeting Etiquettes-</a:t>
            </a:r>
            <a:endParaRPr b="1"/>
          </a:p>
        </p:txBody>
      </p:sp>
      <p:sp>
        <p:nvSpPr>
          <p:cNvPr id="498" name="Google Shape;498;p55"/>
          <p:cNvSpPr txBox="1"/>
          <p:nvPr>
            <p:ph idx="1" type="body"/>
          </p:nvPr>
        </p:nvSpPr>
        <p:spPr>
          <a:xfrm>
            <a:off x="269200" y="893775"/>
            <a:ext cx="4046100" cy="396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8" lvl="0" marL="231752" marR="231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DOs</a:t>
            </a:r>
            <a:endParaRPr b="1"/>
          </a:p>
          <a:p>
            <a:pPr indent="-223814" lvl="0" marL="457154" marR="231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Use Complete and concise </a:t>
            </a:r>
            <a:r>
              <a:rPr lang="en"/>
              <a:t>Sentences.</a:t>
            </a:r>
            <a:endParaRPr/>
          </a:p>
          <a:p>
            <a:pPr indent="-223814" lvl="0" marL="457154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Keep message relevant and to the point.</a:t>
            </a:r>
            <a:endParaRPr/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Use proper </a:t>
            </a:r>
            <a:r>
              <a:rPr lang="en"/>
              <a:t>Grammar</a:t>
            </a:r>
            <a:r>
              <a:rPr lang="en"/>
              <a:t> And Punctuations.</a:t>
            </a:r>
            <a:endParaRPr/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Keep polite tone.</a:t>
            </a:r>
            <a:endParaRPr/>
          </a:p>
          <a:p>
            <a:pPr indent="-223814" lvl="0" marL="457154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Be </a:t>
            </a:r>
            <a:r>
              <a:rPr lang="en"/>
              <a:t>mindful</a:t>
            </a:r>
            <a:r>
              <a:rPr lang="en"/>
              <a:t> about others culture</a:t>
            </a:r>
            <a:r>
              <a:rPr lang="en"/>
              <a:t>.</a:t>
            </a:r>
            <a:endParaRPr/>
          </a:p>
          <a:p>
            <a:pPr indent="-223814" lvl="0" marL="457154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Use proper greetings.</a:t>
            </a:r>
            <a:endParaRPr/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Respect Others time and </a:t>
            </a:r>
            <a:r>
              <a:rPr lang="en"/>
              <a:t>boundaries</a:t>
            </a:r>
            <a:r>
              <a:rPr lang="en"/>
              <a:t>.</a:t>
            </a:r>
            <a:endParaRPr/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Use proper “@” tags.</a:t>
            </a:r>
            <a:endParaRPr/>
          </a:p>
          <a:p>
            <a:pPr indent="-223814" lvl="0" marL="457154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Read before you send</a:t>
            </a:r>
            <a:r>
              <a:rPr lang="en"/>
              <a:t>.</a:t>
            </a:r>
            <a:endParaRPr/>
          </a:p>
          <a:p>
            <a:pPr indent="-223814" lvl="0" marL="457154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Use proper Acknowledgement.</a:t>
            </a:r>
            <a:endParaRPr/>
          </a:p>
          <a:p>
            <a:pPr indent="-223814" lvl="0" marL="457154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Respond in expected format.</a:t>
            </a:r>
            <a:endParaRPr/>
          </a:p>
        </p:txBody>
      </p:sp>
      <p:sp>
        <p:nvSpPr>
          <p:cNvPr id="499" name="Google Shape;499;p55"/>
          <p:cNvSpPr txBox="1"/>
          <p:nvPr>
            <p:ph idx="1" type="body"/>
          </p:nvPr>
        </p:nvSpPr>
        <p:spPr>
          <a:xfrm>
            <a:off x="4430625" y="894600"/>
            <a:ext cx="4269600" cy="396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8" lvl="0" marL="231752" marR="231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DON’Ts</a:t>
            </a:r>
            <a:endParaRPr b="1"/>
          </a:p>
          <a:p>
            <a:pPr indent="-223814" lvl="0" marL="457154" marR="231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Avoid using Slangs &amp; unusual </a:t>
            </a:r>
            <a:r>
              <a:rPr lang="en"/>
              <a:t>abbreviations</a:t>
            </a:r>
            <a:r>
              <a:rPr lang="en"/>
              <a:t>.</a:t>
            </a:r>
            <a:endParaRPr/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Using excessive emojis and Caps Locks.</a:t>
            </a:r>
            <a:endParaRPr/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Do not assume.</a:t>
            </a:r>
            <a:endParaRPr/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Do not use Negative language.</a:t>
            </a:r>
            <a:endParaRPr/>
          </a:p>
          <a:p>
            <a:pPr indent="-223814" lvl="0" marL="457154" marR="231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−"/>
            </a:pPr>
            <a:r>
              <a:rPr lang="en"/>
              <a:t>Do not disrupt the hierarchy.</a:t>
            </a:r>
            <a:endParaRPr/>
          </a:p>
          <a:p>
            <a:pPr indent="-223814" lvl="0" marL="457154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Avoid writing Long tags.</a:t>
            </a:r>
            <a:endParaRPr/>
          </a:p>
          <a:p>
            <a:pPr indent="-223814" lvl="0" marL="457154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Avoid send messages on offtime instead schedule them.</a:t>
            </a:r>
            <a:endParaRPr/>
          </a:p>
          <a:p>
            <a:pPr indent="-223814" lvl="0" marL="457154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Do not discuss about sensitive things.</a:t>
            </a:r>
            <a:endParaRPr/>
          </a:p>
          <a:p>
            <a:pPr indent="-330200" lvl="0" marL="457200" marR="231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−"/>
            </a:pPr>
            <a:r>
              <a:rPr lang="en"/>
              <a:t>Do not take message negatively.</a:t>
            </a:r>
            <a:endParaRPr/>
          </a:p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55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1" name="Google Shape;501;p55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502" name="Google Shape;502;p55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3" name="Google Shape;503;p55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504" name="Google Shape;504;p55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505" name="Google Shape;505;p55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06" name="Google Shape;506;p55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16</a:t>
              </a:r>
              <a:endParaRPr sz="7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"/>
          <p:cNvSpPr txBox="1"/>
          <p:nvPr>
            <p:ph type="title"/>
          </p:nvPr>
        </p:nvSpPr>
        <p:spPr>
          <a:xfrm>
            <a:off x="345394" y="336517"/>
            <a:ext cx="7886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2100"/>
              <a:buFont typeface="Calibri"/>
              <a:buNone/>
            </a:pPr>
            <a:r>
              <a:rPr b="1" lang="en"/>
              <a:t>Instant Chats And Meeting Etiquettes-</a:t>
            </a:r>
            <a:endParaRPr b="1"/>
          </a:p>
        </p:txBody>
      </p:sp>
      <p:sp>
        <p:nvSpPr>
          <p:cNvPr id="512" name="Google Shape;512;p56"/>
          <p:cNvSpPr txBox="1"/>
          <p:nvPr>
            <p:ph idx="1" type="body"/>
          </p:nvPr>
        </p:nvSpPr>
        <p:spPr>
          <a:xfrm>
            <a:off x="345400" y="1046175"/>
            <a:ext cx="4046100" cy="396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231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/>
              <a:t>DOs</a:t>
            </a:r>
            <a:endParaRPr b="1"/>
          </a:p>
          <a:p>
            <a:pPr indent="-223814" lvl="0" marL="457154" marR="231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/>
              <a:t>Use Complete and concise Sentences.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/>
              <a:t>Use proper Grammar And Punctuations.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/>
              <a:t>Keep polite tone.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"/>
              <a:t>Use proper greetings.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"/>
              <a:t>Proof read your message and mentions.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"/>
              <a:t>Use proper Acknowledgement.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"/>
              <a:t>Respond in expected format.</a:t>
            </a:r>
            <a:endParaRPr/>
          </a:p>
        </p:txBody>
      </p:sp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4583025" y="1047000"/>
            <a:ext cx="4269600" cy="396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231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/>
              <a:t>DON’Ts</a:t>
            </a:r>
            <a:endParaRPr b="1"/>
          </a:p>
          <a:p>
            <a:pPr indent="-223814" lvl="0" marL="457154" marR="231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/>
              <a:t>U</a:t>
            </a:r>
            <a:r>
              <a:rPr lang="en"/>
              <a:t>sing slangs &amp; unusual abbreviations.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/>
              <a:t>Using excessive emojis and Caps Locks.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/>
              <a:t>Assuming anything without evidence.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/>
              <a:t>Using</a:t>
            </a:r>
            <a:r>
              <a:rPr lang="en"/>
              <a:t> negative language.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/>
              <a:t>Disrupting the hierarchy.</a:t>
            </a:r>
            <a:endParaRPr/>
          </a:p>
          <a:p>
            <a:pPr indent="-223814" lvl="0" marL="457154" marR="231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"/>
              <a:t>Sending messages off-time.</a:t>
            </a:r>
            <a:endParaRPr/>
          </a:p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231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56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5" name="Google Shape;515;p56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516" name="Google Shape;516;p56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7" name="Google Shape;517;p56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518" name="Google Shape;518;p56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519" name="Google Shape;519;p56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0" name="Google Shape;520;p56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17</a:t>
              </a:r>
              <a:endParaRPr sz="7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 txBox="1"/>
          <p:nvPr>
            <p:ph type="title"/>
          </p:nvPr>
        </p:nvSpPr>
        <p:spPr>
          <a:xfrm>
            <a:off x="192994" y="184117"/>
            <a:ext cx="7886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2100"/>
              <a:buFont typeface="Calibri"/>
              <a:buNone/>
            </a:pPr>
            <a:r>
              <a:rPr b="1" lang="en"/>
              <a:t>Instant Chats And Meeting Etiquettes-</a:t>
            </a:r>
            <a:endParaRPr b="1"/>
          </a:p>
        </p:txBody>
      </p:sp>
      <p:sp>
        <p:nvSpPr>
          <p:cNvPr id="526" name="Google Shape;526;p57"/>
          <p:cNvSpPr txBox="1"/>
          <p:nvPr>
            <p:ph idx="1" type="body"/>
          </p:nvPr>
        </p:nvSpPr>
        <p:spPr>
          <a:xfrm>
            <a:off x="193000" y="597900"/>
            <a:ext cx="78867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8" lvl="0" marL="231752" marR="23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/>
              <a:t>Keep It Clear, Professional and </a:t>
            </a:r>
            <a:r>
              <a:rPr b="1" lang="en"/>
              <a:t>Purposeful</a:t>
            </a:r>
            <a:endParaRPr b="1"/>
          </a:p>
          <a:p>
            <a:pPr indent="-342900" lvl="0" marL="457200" marR="231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       “2 PM talk?”          Can we discuss project status at 2 PM?</a:t>
            </a:r>
            <a:endParaRPr/>
          </a:p>
          <a:p>
            <a:pPr indent="0" lvl="0" marL="0" marR="231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288" lvl="0" marL="231752" marR="23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Be Mindful of Tone &amp; Emotion</a:t>
            </a:r>
            <a:endParaRPr b="1"/>
          </a:p>
          <a:p>
            <a:pPr indent="-342900" lvl="0" marL="457200" marR="231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 I NEED THE REPORT NOW ASAP!!!       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"Hey, could you please send the report when you get a chance? Thanks!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😊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457200" marR="231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288" lvl="0" marL="231752" marR="23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Respect Response Time &amp; Availability</a:t>
            </a:r>
            <a:endParaRPr b="1"/>
          </a:p>
          <a:p>
            <a:pPr indent="-342900" lvl="0" marL="457200" marR="231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 “???”   ”annoying, right?”   “Are you there?”      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"Hey, following up when you get a chance".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baseline="30000"/>
          </a:p>
          <a:p>
            <a:pPr indent="0" lvl="0" marL="457200" marR="231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288" lvl="0" marL="231752" marR="23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Handling Disagreements &amp; Sensitive Topics in Chat</a:t>
            </a:r>
            <a:endParaRPr b="1"/>
          </a:p>
          <a:p>
            <a:pPr indent="-342900" lvl="0" marL="457200" marR="231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 "Why did you change my report?"         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"Hey,  I noticed change in my report, can we discuss it".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457200" marR="231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288" lvl="0" marL="231752" marR="231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Group Chat Etiquette</a:t>
            </a:r>
            <a:endParaRPr b="1"/>
          </a:p>
          <a:p>
            <a:pPr indent="-342900" lvl="0" marL="457200" marR="231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 @everyone, political ideas         @releventPerson, general topics</a:t>
            </a:r>
            <a:endParaRPr/>
          </a:p>
        </p:txBody>
      </p:sp>
      <p:sp>
        <p:nvSpPr>
          <p:cNvPr id="527" name="Google Shape;527;p57"/>
          <p:cNvSpPr/>
          <p:nvPr/>
        </p:nvSpPr>
        <p:spPr>
          <a:xfrm>
            <a:off x="682250" y="919625"/>
            <a:ext cx="300600" cy="227100"/>
          </a:xfrm>
          <a:prstGeom prst="mathMultiply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7"/>
          <p:cNvSpPr/>
          <p:nvPr/>
        </p:nvSpPr>
        <p:spPr>
          <a:xfrm>
            <a:off x="520375" y="1577925"/>
            <a:ext cx="300600" cy="227100"/>
          </a:xfrm>
          <a:prstGeom prst="mathMultiply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7"/>
          <p:cNvSpPr/>
          <p:nvPr/>
        </p:nvSpPr>
        <p:spPr>
          <a:xfrm>
            <a:off x="520375" y="2616950"/>
            <a:ext cx="300600" cy="227100"/>
          </a:xfrm>
          <a:prstGeom prst="mathMultiply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520375" y="3464350"/>
            <a:ext cx="300600" cy="227100"/>
          </a:xfrm>
          <a:prstGeom prst="mathMultiply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7"/>
          <p:cNvSpPr/>
          <p:nvPr/>
        </p:nvSpPr>
        <p:spPr>
          <a:xfrm>
            <a:off x="2207650" y="919625"/>
            <a:ext cx="268200" cy="12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3632500" y="1627875"/>
            <a:ext cx="268200" cy="12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4437900" y="2666900"/>
            <a:ext cx="268200" cy="12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7"/>
          <p:cNvSpPr/>
          <p:nvPr/>
        </p:nvSpPr>
        <p:spPr>
          <a:xfrm>
            <a:off x="3678500" y="3514300"/>
            <a:ext cx="268200" cy="12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7"/>
          <p:cNvSpPr/>
          <p:nvPr/>
        </p:nvSpPr>
        <p:spPr>
          <a:xfrm>
            <a:off x="3065375" y="4224900"/>
            <a:ext cx="268200" cy="12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7"/>
          <p:cNvSpPr/>
          <p:nvPr/>
        </p:nvSpPr>
        <p:spPr>
          <a:xfrm>
            <a:off x="482050" y="4224900"/>
            <a:ext cx="300600" cy="227100"/>
          </a:xfrm>
          <a:prstGeom prst="mathMultiply">
            <a:avLst>
              <a:gd fmla="val 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Google Shape;537;p57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38" name="Google Shape;538;p57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539" name="Google Shape;539;p57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0" name="Google Shape;540;p57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541" name="Google Shape;541;p57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542" name="Google Shape;542;p57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3" name="Google Shape;543;p57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18</a:t>
              </a:r>
              <a:endParaRPr sz="7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/>
        </p:nvSpPr>
        <p:spPr>
          <a:xfrm>
            <a:off x="2154450" y="4096450"/>
            <a:ext cx="483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Etiquette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88" y="1010400"/>
            <a:ext cx="4893224" cy="217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40"/>
          <p:cNvCxnSpPr/>
          <p:nvPr/>
        </p:nvCxnSpPr>
        <p:spPr>
          <a:xfrm>
            <a:off x="4528875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4" name="Google Shape;204;p40"/>
          <p:cNvGrpSpPr/>
          <p:nvPr/>
        </p:nvGrpSpPr>
        <p:grpSpPr>
          <a:xfrm>
            <a:off x="4581524" y="4942596"/>
            <a:ext cx="1876500" cy="127238"/>
            <a:chOff x="0" y="0"/>
            <a:chExt cx="5004000" cy="339300"/>
          </a:xfrm>
        </p:grpSpPr>
        <p:sp>
          <p:nvSpPr>
            <p:cNvPr id="205" name="Google Shape;205;p40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6" name="Google Shape;206;p40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207" name="Google Shape;207;p40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208" name="Google Shape;208;p40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9" name="Google Shape;209;p40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</a:t>
              </a:r>
              <a:endParaRPr sz="7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75" y="848875"/>
            <a:ext cx="2952051" cy="2952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8"/>
          <p:cNvSpPr txBox="1"/>
          <p:nvPr/>
        </p:nvSpPr>
        <p:spPr>
          <a:xfrm>
            <a:off x="1814600" y="2054525"/>
            <a:ext cx="2074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Conclusion</a:t>
            </a:r>
            <a:endParaRPr b="1" sz="2500">
              <a:solidFill>
                <a:schemeClr val="dk1"/>
              </a:solidFill>
            </a:endParaRPr>
          </a:p>
        </p:txBody>
      </p:sp>
      <p:cxnSp>
        <p:nvCxnSpPr>
          <p:cNvPr id="550" name="Google Shape;550;p58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1" name="Google Shape;551;p58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552" name="Google Shape;552;p58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3" name="Google Shape;553;p58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554" name="Google Shape;554;p58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555" name="Google Shape;555;p58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6" name="Google Shape;556;p58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19</a:t>
              </a:r>
              <a:endParaRPr sz="7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/>
          <p:nvPr>
            <p:ph type="title"/>
          </p:nvPr>
        </p:nvSpPr>
        <p:spPr>
          <a:xfrm>
            <a:off x="345394" y="565117"/>
            <a:ext cx="7886100" cy="55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Takeaways</a:t>
            </a:r>
            <a:endParaRPr b="1"/>
          </a:p>
        </p:txBody>
      </p:sp>
      <p:sp>
        <p:nvSpPr>
          <p:cNvPr id="562" name="Google Shape;562;p59"/>
          <p:cNvSpPr txBox="1"/>
          <p:nvPr>
            <p:ph idx="1" type="body"/>
          </p:nvPr>
        </p:nvSpPr>
        <p:spPr>
          <a:xfrm>
            <a:off x="193000" y="1298450"/>
            <a:ext cx="4685100" cy="312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Emails:</a:t>
            </a:r>
            <a:r>
              <a:rPr lang="en"/>
              <a:t> </a:t>
            </a:r>
            <a:r>
              <a:rPr lang="en"/>
              <a:t>Clear, structured, and professional.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Video Calls:</a:t>
            </a:r>
            <a:r>
              <a:rPr lang="en"/>
              <a:t> Prepare, engage, and active listening.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Social Media:</a:t>
            </a:r>
            <a:r>
              <a:rPr lang="en"/>
              <a:t> Maintain a professional online presence.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Chat Messages:</a:t>
            </a:r>
            <a:r>
              <a:rPr lang="en"/>
              <a:t> Be concise, polite, and respectful.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Online Meetings:</a:t>
            </a:r>
            <a:r>
              <a:rPr lang="en"/>
              <a:t> Participate actively and professionally.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Tone &amp; Clarity:</a:t>
            </a:r>
            <a:r>
              <a:rPr lang="en"/>
              <a:t> Ensure your message is understood correctly.</a:t>
            </a:r>
            <a:endParaRPr/>
          </a:p>
        </p:txBody>
      </p:sp>
      <p:pic>
        <p:nvPicPr>
          <p:cNvPr id="563" name="Google Shape;5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625" y="1374650"/>
            <a:ext cx="3674701" cy="2978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59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65" name="Google Shape;565;p59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566" name="Google Shape;566;p59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7" name="Google Shape;567;p59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568" name="Google Shape;568;p59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569" name="Google Shape;569;p59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70" name="Google Shape;570;p59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20</a:t>
              </a:r>
              <a:endParaRPr sz="7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/>
          <p:nvPr>
            <p:ph idx="1" type="body"/>
          </p:nvPr>
        </p:nvSpPr>
        <p:spPr>
          <a:xfrm>
            <a:off x="1595925" y="2110850"/>
            <a:ext cx="1689300" cy="62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100"/>
              <a:t>Activity</a:t>
            </a:r>
            <a:endParaRPr b="1" sz="3100"/>
          </a:p>
        </p:txBody>
      </p:sp>
      <p:pic>
        <p:nvPicPr>
          <p:cNvPr id="576" name="Google Shape;5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950" y="711113"/>
            <a:ext cx="3429174" cy="3429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60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8" name="Google Shape;578;p60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579" name="Google Shape;579;p60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80" name="Google Shape;580;p60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581" name="Google Shape;581;p60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582" name="Google Shape;582;p60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83" name="Google Shape;583;p60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21</a:t>
              </a:r>
              <a:endParaRPr sz="7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type="title"/>
          </p:nvPr>
        </p:nvSpPr>
        <p:spPr>
          <a:xfrm>
            <a:off x="193000" y="412724"/>
            <a:ext cx="7886100" cy="99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Which of the following demonstrates professional digital communication?</a:t>
            </a:r>
            <a:endParaRPr b="1"/>
          </a:p>
        </p:txBody>
      </p:sp>
      <p:sp>
        <p:nvSpPr>
          <p:cNvPr id="589" name="Google Shape;589;p61"/>
          <p:cNvSpPr txBox="1"/>
          <p:nvPr>
            <p:ph idx="1" type="body"/>
          </p:nvPr>
        </p:nvSpPr>
        <p:spPr>
          <a:xfrm>
            <a:off x="459700" y="1406125"/>
            <a:ext cx="4189500" cy="313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Using proper greetings in emails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Sending short, unstructured messages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Writing in all capital letters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Responding without reviewing the message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90" name="Google Shape;5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425" y="1403625"/>
            <a:ext cx="4189501" cy="27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1"/>
          <p:cNvSpPr txBox="1"/>
          <p:nvPr/>
        </p:nvSpPr>
        <p:spPr>
          <a:xfrm>
            <a:off x="2253700" y="4192600"/>
            <a:ext cx="549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1"/>
          <p:cNvSpPr txBox="1"/>
          <p:nvPr/>
        </p:nvSpPr>
        <p:spPr>
          <a:xfrm>
            <a:off x="459700" y="4001700"/>
            <a:ext cx="549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Correct answer: </a:t>
            </a:r>
            <a:r>
              <a:rPr b="1" lang="en" sz="1500">
                <a:solidFill>
                  <a:schemeClr val="dk1"/>
                </a:solidFill>
              </a:rPr>
              <a:t>A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3" name="Google Shape;593;p61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94" name="Google Shape;594;p61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595" name="Google Shape;595;p61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96" name="Google Shape;596;p61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597" name="Google Shape;597;p61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598" name="Google Shape;598;p61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99" name="Google Shape;599;p61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22</a:t>
              </a:r>
              <a:endParaRPr sz="7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2"/>
          <p:cNvSpPr txBox="1"/>
          <p:nvPr>
            <p:ph type="title"/>
          </p:nvPr>
        </p:nvSpPr>
        <p:spPr>
          <a:xfrm>
            <a:off x="574300" y="565777"/>
            <a:ext cx="7886100" cy="4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2. </a:t>
            </a:r>
            <a:r>
              <a:rPr b="1" lang="en" sz="2400"/>
              <a:t>T</a:t>
            </a:r>
            <a:r>
              <a:rPr b="1" lang="en" sz="2400"/>
              <a:t>rue/False </a:t>
            </a:r>
            <a:endParaRPr b="1" sz="2400"/>
          </a:p>
        </p:txBody>
      </p:sp>
      <p:sp>
        <p:nvSpPr>
          <p:cNvPr id="605" name="Google Shape;605;p62"/>
          <p:cNvSpPr txBox="1"/>
          <p:nvPr>
            <p:ph idx="1" type="body"/>
          </p:nvPr>
        </p:nvSpPr>
        <p:spPr>
          <a:xfrm>
            <a:off x="526475" y="1647825"/>
            <a:ext cx="4322700" cy="29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A strong LinkedIn profile has no impact on professional opportunities.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606" name="Google Shape;6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801" y="1110050"/>
            <a:ext cx="3849750" cy="292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2"/>
          <p:cNvSpPr txBox="1"/>
          <p:nvPr/>
        </p:nvSpPr>
        <p:spPr>
          <a:xfrm>
            <a:off x="564650" y="3761600"/>
            <a:ext cx="549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Correct answer: </a:t>
            </a:r>
            <a:r>
              <a:rPr b="1" lang="en" sz="1500">
                <a:solidFill>
                  <a:schemeClr val="dk1"/>
                </a:solidFill>
              </a:rPr>
              <a:t>False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8" name="Google Shape;608;p62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09" name="Google Shape;609;p62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610" name="Google Shape;610;p62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11" name="Google Shape;611;p62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612" name="Google Shape;612;p62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613" name="Google Shape;613;p62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14" name="Google Shape;614;p62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23</a:t>
              </a:r>
              <a:endParaRPr sz="7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3"/>
          <p:cNvSpPr txBox="1"/>
          <p:nvPr>
            <p:ph idx="1" type="body"/>
          </p:nvPr>
        </p:nvSpPr>
        <p:spPr>
          <a:xfrm>
            <a:off x="878800" y="2081750"/>
            <a:ext cx="3778500" cy="12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100"/>
              <a:t>Final Thoughts</a:t>
            </a:r>
            <a:endParaRPr b="1" sz="3100"/>
          </a:p>
        </p:txBody>
      </p:sp>
      <p:pic>
        <p:nvPicPr>
          <p:cNvPr id="620" name="Google Shape;6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250" y="660825"/>
            <a:ext cx="4884096" cy="3453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63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22" name="Google Shape;622;p63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623" name="Google Shape;623;p63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24" name="Google Shape;624;p63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625" name="Google Shape;625;p63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626" name="Google Shape;626;p63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27" name="Google Shape;627;p63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24</a:t>
              </a:r>
              <a:endParaRPr sz="70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4"/>
          <p:cNvSpPr txBox="1"/>
          <p:nvPr>
            <p:ph idx="1" type="body"/>
          </p:nvPr>
        </p:nvSpPr>
        <p:spPr>
          <a:xfrm>
            <a:off x="3617350" y="1974000"/>
            <a:ext cx="1893600" cy="65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000"/>
              <a:t>Thank you</a:t>
            </a:r>
            <a:endParaRPr b="1" sz="3000"/>
          </a:p>
        </p:txBody>
      </p:sp>
      <p:cxnSp>
        <p:nvCxnSpPr>
          <p:cNvPr id="633" name="Google Shape;633;p64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4" name="Google Shape;634;p64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635" name="Google Shape;635;p64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36" name="Google Shape;636;p64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637" name="Google Shape;637;p64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638" name="Google Shape;638;p64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39" name="Google Shape;639;p64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25</a:t>
              </a:r>
              <a:endParaRPr sz="7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5"/>
          <p:cNvSpPr txBox="1"/>
          <p:nvPr>
            <p:ph idx="1" type="body"/>
          </p:nvPr>
        </p:nvSpPr>
        <p:spPr>
          <a:xfrm>
            <a:off x="628650" y="1893825"/>
            <a:ext cx="7886700" cy="117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000"/>
              <a:t>Ask Questions</a:t>
            </a:r>
            <a:endParaRPr b="1" sz="3000"/>
          </a:p>
        </p:txBody>
      </p:sp>
      <p:cxnSp>
        <p:nvCxnSpPr>
          <p:cNvPr id="645" name="Google Shape;645;p65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46" name="Google Shape;646;p65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647" name="Google Shape;647;p65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48" name="Google Shape;648;p65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649" name="Google Shape;649;p65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650" name="Google Shape;650;p65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51" name="Google Shape;651;p65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26</a:t>
              </a:r>
              <a:endParaRPr sz="7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293999" y="1276350"/>
            <a:ext cx="8265000" cy="381600"/>
          </a:xfrm>
          <a:prstGeom prst="rect">
            <a:avLst/>
          </a:prstGeom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 body language is how we communicate and interpret signals in the online world</a:t>
            </a:r>
            <a:endParaRPr b="1"/>
          </a:p>
        </p:txBody>
      </p:sp>
      <p:sp>
        <p:nvSpPr>
          <p:cNvPr id="215" name="Google Shape;215;p41"/>
          <p:cNvSpPr txBox="1"/>
          <p:nvPr>
            <p:ph idx="1" type="body"/>
          </p:nvPr>
        </p:nvSpPr>
        <p:spPr>
          <a:xfrm>
            <a:off x="293991" y="2472069"/>
            <a:ext cx="4043100" cy="1402500"/>
          </a:xfrm>
          <a:prstGeom prst="rect">
            <a:avLst/>
          </a:prstGeom>
        </p:spPr>
        <p:txBody>
          <a:bodyPr anchorCtr="0" anchor="t" bIns="0" lIns="0" spcFirstLastPara="1" rIns="0" wrap="square" tIns="171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Facial expressions in video calls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Response times to messages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Choice of </a:t>
            </a:r>
            <a:r>
              <a:rPr lang="en" sz="1800"/>
              <a:t>communication</a:t>
            </a:r>
            <a:r>
              <a:rPr lang="en" sz="1800"/>
              <a:t> channels</a:t>
            </a:r>
            <a:endParaRPr sz="1800"/>
          </a:p>
        </p:txBody>
      </p:sp>
      <p:cxnSp>
        <p:nvCxnSpPr>
          <p:cNvPr id="216" name="Google Shape;216;p41"/>
          <p:cNvCxnSpPr/>
          <p:nvPr/>
        </p:nvCxnSpPr>
        <p:spPr>
          <a:xfrm>
            <a:off x="4528875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7" name="Google Shape;217;p41"/>
          <p:cNvGrpSpPr/>
          <p:nvPr/>
        </p:nvGrpSpPr>
        <p:grpSpPr>
          <a:xfrm>
            <a:off x="4581524" y="4942596"/>
            <a:ext cx="1876500" cy="127238"/>
            <a:chOff x="0" y="0"/>
            <a:chExt cx="5004000" cy="339300"/>
          </a:xfrm>
        </p:grpSpPr>
        <p:sp>
          <p:nvSpPr>
            <p:cNvPr id="218" name="Google Shape;218;p41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9" name="Google Shape;219;p41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220" name="Google Shape;220;p41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221" name="Google Shape;221;p41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2" name="Google Shape;222;p41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2</a:t>
              </a:r>
              <a:endParaRPr sz="7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57449" y="1072872"/>
            <a:ext cx="7354200" cy="692700"/>
          </a:xfrm>
          <a:prstGeom prst="rect">
            <a:avLst/>
          </a:prstGeom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Digital Body Language enables:</a:t>
            </a:r>
            <a:endParaRPr b="1"/>
          </a:p>
        </p:txBody>
      </p:sp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357450" y="1828761"/>
            <a:ext cx="5429100" cy="1402500"/>
          </a:xfrm>
          <a:prstGeom prst="rect">
            <a:avLst/>
          </a:prstGeom>
        </p:spPr>
        <p:txBody>
          <a:bodyPr anchorCtr="0" anchor="t" bIns="0" lIns="0" spcFirstLastPara="1" rIns="0" wrap="square" tIns="171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Building</a:t>
            </a:r>
            <a:r>
              <a:rPr lang="en" sz="1800"/>
              <a:t> trust and collaboration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Accurate Interpretation of message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Professionalism</a:t>
            </a:r>
            <a:r>
              <a:rPr lang="en" sz="1800"/>
              <a:t> in workplace</a:t>
            </a:r>
            <a:endParaRPr sz="1800"/>
          </a:p>
        </p:txBody>
      </p:sp>
      <p:cxnSp>
        <p:nvCxnSpPr>
          <p:cNvPr id="229" name="Google Shape;229;p42"/>
          <p:cNvCxnSpPr/>
          <p:nvPr/>
        </p:nvCxnSpPr>
        <p:spPr>
          <a:xfrm>
            <a:off x="4528875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0" name="Google Shape;230;p42"/>
          <p:cNvGrpSpPr/>
          <p:nvPr/>
        </p:nvGrpSpPr>
        <p:grpSpPr>
          <a:xfrm>
            <a:off x="4581524" y="4942596"/>
            <a:ext cx="1876500" cy="127238"/>
            <a:chOff x="0" y="0"/>
            <a:chExt cx="5004000" cy="339300"/>
          </a:xfrm>
        </p:grpSpPr>
        <p:sp>
          <p:nvSpPr>
            <p:cNvPr id="231" name="Google Shape;231;p42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2" name="Google Shape;232;p42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233" name="Google Shape;233;p42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234" name="Google Shape;234;p42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5" name="Google Shape;235;p42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3</a:t>
              </a:r>
              <a:endParaRPr sz="7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925" y="1509225"/>
            <a:ext cx="2217125" cy="21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372" y="1505488"/>
            <a:ext cx="2626325" cy="21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50" y="1796861"/>
            <a:ext cx="2341575" cy="1819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43"/>
          <p:cNvCxnSpPr/>
          <p:nvPr/>
        </p:nvCxnSpPr>
        <p:spPr>
          <a:xfrm>
            <a:off x="2884950" y="1863000"/>
            <a:ext cx="0" cy="14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43"/>
          <p:cNvCxnSpPr/>
          <p:nvPr/>
        </p:nvCxnSpPr>
        <p:spPr>
          <a:xfrm>
            <a:off x="6169425" y="1866725"/>
            <a:ext cx="0" cy="14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43"/>
          <p:cNvSpPr txBox="1"/>
          <p:nvPr/>
        </p:nvSpPr>
        <p:spPr>
          <a:xfrm>
            <a:off x="285750" y="4189000"/>
            <a:ext cx="259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70% of communication occurs virtually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3"/>
          <p:cNvSpPr txBox="1"/>
          <p:nvPr/>
        </p:nvSpPr>
        <p:spPr>
          <a:xfrm>
            <a:off x="3224938" y="4189000"/>
            <a:ext cx="259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Misinterpretation leads to decreased productivity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3"/>
          <p:cNvSpPr txBox="1"/>
          <p:nvPr/>
        </p:nvSpPr>
        <p:spPr>
          <a:xfrm>
            <a:off x="6317875" y="4189000"/>
            <a:ext cx="259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Cultural differences impact digital communication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3"/>
          <p:cNvSpPr txBox="1"/>
          <p:nvPr/>
        </p:nvSpPr>
        <p:spPr>
          <a:xfrm>
            <a:off x="285750" y="788925"/>
            <a:ext cx="55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E84C4"/>
                </a:solidFill>
                <a:latin typeface="Calibri"/>
                <a:ea typeface="Calibri"/>
                <a:cs typeface="Calibri"/>
                <a:sym typeface="Calibri"/>
              </a:rPr>
              <a:t>Why It Matters</a:t>
            </a:r>
            <a:endParaRPr b="1" sz="2400">
              <a:solidFill>
                <a:srgbClr val="4E84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43"/>
          <p:cNvCxnSpPr/>
          <p:nvPr/>
        </p:nvCxnSpPr>
        <p:spPr>
          <a:xfrm>
            <a:off x="4528875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0" name="Google Shape;250;p43"/>
          <p:cNvGrpSpPr/>
          <p:nvPr/>
        </p:nvGrpSpPr>
        <p:grpSpPr>
          <a:xfrm>
            <a:off x="4581524" y="4942596"/>
            <a:ext cx="1876500" cy="127238"/>
            <a:chOff x="0" y="0"/>
            <a:chExt cx="5004000" cy="339300"/>
          </a:xfrm>
        </p:grpSpPr>
        <p:sp>
          <p:nvSpPr>
            <p:cNvPr id="251" name="Google Shape;251;p43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2" name="Google Shape;252;p43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253" name="Google Shape;253;p43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254" name="Google Shape;254;p43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5" name="Google Shape;255;p43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4</a:t>
              </a:r>
              <a:endParaRPr sz="7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3906151" y="2445300"/>
            <a:ext cx="1331700" cy="381600"/>
          </a:xfrm>
          <a:prstGeom prst="rect">
            <a:avLst/>
          </a:prstGeom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Emails</a:t>
            </a:r>
            <a:endParaRPr sz="3300"/>
          </a:p>
        </p:txBody>
      </p:sp>
      <p:cxnSp>
        <p:nvCxnSpPr>
          <p:cNvPr id="261" name="Google Shape;261;p44"/>
          <p:cNvCxnSpPr/>
          <p:nvPr/>
        </p:nvCxnSpPr>
        <p:spPr>
          <a:xfrm>
            <a:off x="4528875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2" name="Google Shape;262;p44"/>
          <p:cNvGrpSpPr/>
          <p:nvPr/>
        </p:nvGrpSpPr>
        <p:grpSpPr>
          <a:xfrm>
            <a:off x="4581524" y="4942596"/>
            <a:ext cx="1876500" cy="127238"/>
            <a:chOff x="0" y="0"/>
            <a:chExt cx="5004000" cy="339300"/>
          </a:xfrm>
        </p:grpSpPr>
        <p:sp>
          <p:nvSpPr>
            <p:cNvPr id="263" name="Google Shape;263;p44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4" name="Google Shape;264;p44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265" name="Google Shape;265;p44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266" name="Google Shape;266;p44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7" name="Google Shape;267;p44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5</a:t>
              </a:r>
              <a:endParaRPr sz="7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192994" y="717517"/>
            <a:ext cx="7886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2100"/>
              <a:buFont typeface="Calibri"/>
              <a:buNone/>
            </a:pPr>
            <a:r>
              <a:rPr b="1" lang="en"/>
              <a:t>Scenario: Follow-up on a Pending Task</a:t>
            </a:r>
            <a:endParaRPr b="1"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00" y="1681175"/>
            <a:ext cx="8637999" cy="1854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4" name="Google Shape;274;p45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5" name="Google Shape;275;p45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276" name="Google Shape;276;p45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7" name="Google Shape;277;p45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278" name="Google Shape;278;p45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279" name="Google Shape;279;p45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0" name="Google Shape;280;p45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6</a:t>
              </a:r>
              <a:endParaRPr sz="7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192994" y="412717"/>
            <a:ext cx="7886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2100"/>
              <a:buFont typeface="Calibri"/>
              <a:buNone/>
            </a:pPr>
            <a:r>
              <a:rPr b="1" lang="en"/>
              <a:t>Scenario: Follow-up on a Pending Task</a:t>
            </a:r>
            <a:endParaRPr b="1"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193000" y="3193525"/>
            <a:ext cx="8328900" cy="151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0340000" dist="19050">
              <a:srgbClr val="000000">
                <a:alpha val="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Issues: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/>
              <a:t>No greeting or polite opening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/>
              <a:t>Sounds demanding instead of professional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sz="1300"/>
              <a:t>No proper closing</a:t>
            </a:r>
            <a:endParaRPr sz="1800"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0" y="1147775"/>
            <a:ext cx="8637999" cy="1854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8" name="Google Shape;288;p46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9" name="Google Shape;289;p46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290" name="Google Shape;290;p46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1" name="Google Shape;291;p46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292" name="Google Shape;292;p46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293" name="Google Shape;293;p46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4" name="Google Shape;294;p46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7</a:t>
              </a:r>
              <a:endParaRPr sz="7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116794" y="717517"/>
            <a:ext cx="78861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84C4"/>
              </a:buClr>
              <a:buSzPts val="2100"/>
              <a:buFont typeface="Calibri"/>
              <a:buNone/>
            </a:pPr>
            <a:r>
              <a:rPr b="1" lang="en"/>
              <a:t>Scenario: Follow-up on a Pending Task</a:t>
            </a:r>
            <a:endParaRPr b="1"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50" y="1528775"/>
            <a:ext cx="8744074" cy="2501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1" name="Google Shape;301;p47"/>
          <p:cNvCxnSpPr/>
          <p:nvPr/>
        </p:nvCxnSpPr>
        <p:spPr>
          <a:xfrm>
            <a:off x="4564150" y="4935713"/>
            <a:ext cx="0" cy="14100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2" name="Google Shape;302;p47"/>
          <p:cNvGrpSpPr/>
          <p:nvPr/>
        </p:nvGrpSpPr>
        <p:grpSpPr>
          <a:xfrm>
            <a:off x="4562324" y="4942609"/>
            <a:ext cx="1960225" cy="127238"/>
            <a:chOff x="0" y="0"/>
            <a:chExt cx="5227267" cy="339300"/>
          </a:xfrm>
        </p:grpSpPr>
        <p:sp>
          <p:nvSpPr>
            <p:cNvPr id="303" name="Google Shape;303;p47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4" name="Google Shape;304;p47"/>
            <p:cNvSpPr txBox="1"/>
            <p:nvPr/>
          </p:nvSpPr>
          <p:spPr>
            <a:xfrm>
              <a:off x="223267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TCS confidential</a:t>
              </a:r>
              <a:endParaRPr sz="700"/>
            </a:p>
          </p:txBody>
        </p:sp>
      </p:grpSp>
      <p:grpSp>
        <p:nvGrpSpPr>
          <p:cNvPr id="305" name="Google Shape;305;p47"/>
          <p:cNvGrpSpPr/>
          <p:nvPr/>
        </p:nvGrpSpPr>
        <p:grpSpPr>
          <a:xfrm>
            <a:off x="4391024" y="4942600"/>
            <a:ext cx="112090" cy="127238"/>
            <a:chOff x="0" y="0"/>
            <a:chExt cx="5004000" cy="339300"/>
          </a:xfrm>
        </p:grpSpPr>
        <p:sp>
          <p:nvSpPr>
            <p:cNvPr id="306" name="Google Shape;306;p47"/>
            <p:cNvSpPr/>
            <p:nvPr/>
          </p:nvSpPr>
          <p:spPr>
            <a:xfrm>
              <a:off x="0" y="0"/>
              <a:ext cx="5004000" cy="339200"/>
            </a:xfrm>
            <a:custGeom>
              <a:rect b="b" l="l" r="r" t="t"/>
              <a:pathLst>
                <a:path extrusionOk="0" h="339200" w="5004000">
                  <a:moveTo>
                    <a:pt x="0" y="0"/>
                  </a:moveTo>
                  <a:lnTo>
                    <a:pt x="5004000" y="0"/>
                  </a:lnTo>
                  <a:lnTo>
                    <a:pt x="5004000" y="339200"/>
                  </a:lnTo>
                  <a:lnTo>
                    <a:pt x="0" y="33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7" name="Google Shape;307;p47"/>
            <p:cNvSpPr txBox="1"/>
            <p:nvPr/>
          </p:nvSpPr>
          <p:spPr>
            <a:xfrm>
              <a:off x="0" y="0"/>
              <a:ext cx="50040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8</a:t>
              </a:r>
              <a:endParaRPr sz="7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Slide_Black">
  <a:themeElements>
    <a:clrScheme name="TCS Theme Color 2024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4E84C4"/>
      </a:accent1>
      <a:accent2>
        <a:srgbClr val="54B948"/>
      </a:accent2>
      <a:accent3>
        <a:srgbClr val="FBB034"/>
      </a:accent3>
      <a:accent4>
        <a:srgbClr val="EF4135"/>
      </a:accent4>
      <a:accent5>
        <a:srgbClr val="F15A29"/>
      </a:accent5>
      <a:accent6>
        <a:srgbClr val="595959"/>
      </a:accent6>
      <a:hlink>
        <a:srgbClr val="0070C0"/>
      </a:hlink>
      <a:folHlink>
        <a:srgbClr val="F0B3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 Slide_White">
  <a:themeElements>
    <a:clrScheme name="TCS Theme Color 2024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4E84C4"/>
      </a:accent1>
      <a:accent2>
        <a:srgbClr val="54B948"/>
      </a:accent2>
      <a:accent3>
        <a:srgbClr val="FBB034"/>
      </a:accent3>
      <a:accent4>
        <a:srgbClr val="EF4135"/>
      </a:accent4>
      <a:accent5>
        <a:srgbClr val="F15A29"/>
      </a:accent5>
      <a:accent6>
        <a:srgbClr val="595959"/>
      </a:accent6>
      <a:hlink>
        <a:srgbClr val="0070C0"/>
      </a:hlink>
      <a:folHlink>
        <a:srgbClr val="F0B3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Slide_White Blue 1">
  <a:themeElements>
    <a:clrScheme name="TCS Theme Color 2024">
      <a:dk1>
        <a:srgbClr val="000000"/>
      </a:dk1>
      <a:lt1>
        <a:srgbClr val="FFFFFF"/>
      </a:lt1>
      <a:dk2>
        <a:srgbClr val="1E2323"/>
      </a:dk2>
      <a:lt2>
        <a:srgbClr val="FFFFFF"/>
      </a:lt2>
      <a:accent1>
        <a:srgbClr val="4E84C4"/>
      </a:accent1>
      <a:accent2>
        <a:srgbClr val="54B948"/>
      </a:accent2>
      <a:accent3>
        <a:srgbClr val="FBB034"/>
      </a:accent3>
      <a:accent4>
        <a:srgbClr val="EF4135"/>
      </a:accent4>
      <a:accent5>
        <a:srgbClr val="F15A29"/>
      </a:accent5>
      <a:accent6>
        <a:srgbClr val="595959"/>
      </a:accent6>
      <a:hlink>
        <a:srgbClr val="0070C0"/>
      </a:hlink>
      <a:folHlink>
        <a:srgbClr val="F0B3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